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6" r:id="rId3"/>
    <p:sldId id="321" r:id="rId4"/>
    <p:sldId id="322" r:id="rId5"/>
    <p:sldId id="323" r:id="rId6"/>
    <p:sldId id="296" r:id="rId7"/>
    <p:sldId id="329" r:id="rId8"/>
    <p:sldId id="324" r:id="rId9"/>
    <p:sldId id="325" r:id="rId10"/>
    <p:sldId id="326" r:id="rId11"/>
    <p:sldId id="327" r:id="rId12"/>
    <p:sldId id="328" r:id="rId13"/>
    <p:sldId id="330" r:id="rId14"/>
    <p:sldId id="331" r:id="rId15"/>
    <p:sldId id="332" r:id="rId16"/>
    <p:sldId id="334" r:id="rId17"/>
    <p:sldId id="333" r:id="rId18"/>
    <p:sldId id="336" r:id="rId19"/>
    <p:sldId id="297" r:id="rId20"/>
    <p:sldId id="302" r:id="rId21"/>
    <p:sldId id="312" r:id="rId22"/>
    <p:sldId id="313" r:id="rId23"/>
    <p:sldId id="303" r:id="rId24"/>
    <p:sldId id="299" r:id="rId25"/>
    <p:sldId id="309" r:id="rId26"/>
    <p:sldId id="314" r:id="rId27"/>
    <p:sldId id="298" r:id="rId28"/>
    <p:sldId id="356" r:id="rId29"/>
    <p:sldId id="339" r:id="rId30"/>
    <p:sldId id="340" r:id="rId31"/>
    <p:sldId id="357" r:id="rId32"/>
    <p:sldId id="353" r:id="rId33"/>
    <p:sldId id="354" r:id="rId34"/>
    <p:sldId id="355" r:id="rId35"/>
    <p:sldId id="338" r:id="rId36"/>
    <p:sldId id="342" r:id="rId37"/>
    <p:sldId id="343" r:id="rId38"/>
    <p:sldId id="344" r:id="rId39"/>
    <p:sldId id="294" r:id="rId40"/>
    <p:sldId id="345" r:id="rId41"/>
    <p:sldId id="319" r:id="rId42"/>
    <p:sldId id="346" r:id="rId43"/>
    <p:sldId id="347" r:id="rId44"/>
    <p:sldId id="320" r:id="rId45"/>
    <p:sldId id="348" r:id="rId46"/>
    <p:sldId id="350" r:id="rId47"/>
    <p:sldId id="351" r:id="rId48"/>
    <p:sldId id="317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15D755D4-E9E9-4C26-9B01-EC7E458726A9}">
          <p14:sldIdLst>
            <p14:sldId id="256"/>
            <p14:sldId id="266"/>
            <p14:sldId id="321"/>
            <p14:sldId id="322"/>
            <p14:sldId id="323"/>
            <p14:sldId id="296"/>
            <p14:sldId id="329"/>
            <p14:sldId id="324"/>
            <p14:sldId id="325"/>
            <p14:sldId id="326"/>
            <p14:sldId id="327"/>
            <p14:sldId id="328"/>
            <p14:sldId id="330"/>
            <p14:sldId id="331"/>
            <p14:sldId id="332"/>
            <p14:sldId id="334"/>
            <p14:sldId id="333"/>
            <p14:sldId id="336"/>
            <p14:sldId id="297"/>
            <p14:sldId id="302"/>
            <p14:sldId id="312"/>
            <p14:sldId id="313"/>
            <p14:sldId id="303"/>
            <p14:sldId id="299"/>
            <p14:sldId id="309"/>
            <p14:sldId id="314"/>
            <p14:sldId id="298"/>
            <p14:sldId id="356"/>
            <p14:sldId id="339"/>
            <p14:sldId id="340"/>
            <p14:sldId id="357"/>
            <p14:sldId id="353"/>
            <p14:sldId id="354"/>
            <p14:sldId id="355"/>
            <p14:sldId id="338"/>
            <p14:sldId id="342"/>
            <p14:sldId id="343"/>
            <p14:sldId id="344"/>
            <p14:sldId id="294"/>
            <p14:sldId id="345"/>
            <p14:sldId id="319"/>
            <p14:sldId id="346"/>
            <p14:sldId id="347"/>
            <p14:sldId id="320"/>
            <p14:sldId id="348"/>
            <p14:sldId id="350"/>
            <p14:sldId id="351"/>
            <p14:sldId id="31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375E"/>
    <a:srgbClr val="385D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0" autoAdjust="0"/>
    <p:restoredTop sz="94646" autoAdjust="0"/>
  </p:normalViewPr>
  <p:slideViewPr>
    <p:cSldViewPr>
      <p:cViewPr varScale="1">
        <p:scale>
          <a:sx n="77" d="100"/>
          <a:sy n="77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AC54CE-B7E8-4463-96D3-0BC59189A809}" type="doc">
      <dgm:prSet loTypeId="urn:microsoft.com/office/officeart/2005/8/layout/pyramid2" loCatId="pyramid" qsTypeId="urn:microsoft.com/office/officeart/2005/8/quickstyle/3d2#1" qsCatId="3D" csTypeId="urn:microsoft.com/office/officeart/2005/8/colors/accent1_2" csCatId="accent1" phldr="1"/>
      <dgm:spPr/>
    </dgm:pt>
    <dgm:pt modelId="{4CCC2BCE-3C2B-4DCE-8CA5-A0C69AD91E98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З грудня 2009 р. </a:t>
          </a:r>
          <a:r>
            <a:rPr lang="uk-UA" sz="1000" dirty="0" smtClean="0">
              <a:effectLst/>
            </a:rPr>
            <a:t>Уманський національний університет садівництва</a:t>
          </a:r>
          <a:endParaRPr lang="ru-RU" sz="1000" b="1" dirty="0"/>
        </a:p>
      </dgm:t>
    </dgm:pt>
    <dgm:pt modelId="{3A3F8E59-D399-49B7-8FDA-B2919F86322F}" type="parTrans" cxnId="{6A66B62C-DE71-46F4-8E02-542EC2A60416}">
      <dgm:prSet/>
      <dgm:spPr/>
      <dgm:t>
        <a:bodyPr/>
        <a:lstStyle/>
        <a:p>
          <a:endParaRPr lang="ru-RU"/>
        </a:p>
      </dgm:t>
    </dgm:pt>
    <dgm:pt modelId="{1A4548E3-8556-4843-9BBC-171ACCF1DAC7}" type="sibTrans" cxnId="{6A66B62C-DE71-46F4-8E02-542EC2A60416}">
      <dgm:prSet/>
      <dgm:spPr/>
      <dgm:t>
        <a:bodyPr/>
        <a:lstStyle/>
        <a:p>
          <a:endParaRPr lang="ru-RU"/>
        </a:p>
      </dgm:t>
    </dgm:pt>
    <dgm:pt modelId="{514969D2-E947-4488-99E2-A2B6BBBE307D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2003 – 2006 рр.   </a:t>
          </a:r>
          <a:r>
            <a:rPr lang="uk-UA" sz="1000" dirty="0" smtClean="0">
              <a:effectLst/>
            </a:rPr>
            <a:t>Уманський державний аграрний університет</a:t>
          </a:r>
          <a:endParaRPr lang="ru-RU" sz="1000" b="1" dirty="0"/>
        </a:p>
      </dgm:t>
    </dgm:pt>
    <dgm:pt modelId="{61D69997-9264-435E-A895-5009E2597EBE}" type="parTrans" cxnId="{40783730-E9AD-4BD8-AF3B-DED5DA3BAB25}">
      <dgm:prSet/>
      <dgm:spPr/>
      <dgm:t>
        <a:bodyPr/>
        <a:lstStyle/>
        <a:p>
          <a:endParaRPr lang="ru-RU"/>
        </a:p>
      </dgm:t>
    </dgm:pt>
    <dgm:pt modelId="{99F450B5-BD90-4E03-BA56-61D6BB06239B}" type="sibTrans" cxnId="{40783730-E9AD-4BD8-AF3B-DED5DA3BAB25}">
      <dgm:prSet/>
      <dgm:spPr/>
      <dgm:t>
        <a:bodyPr/>
        <a:lstStyle/>
        <a:p>
          <a:endParaRPr lang="ru-RU"/>
        </a:p>
      </dgm:t>
    </dgm:pt>
    <dgm:pt modelId="{D5FB9935-A9CE-4640-9394-35203183BBBD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2000 – 2003 рр.   </a:t>
          </a:r>
          <a:r>
            <a:rPr lang="uk-UA" sz="1000" dirty="0" smtClean="0">
              <a:effectLst/>
            </a:rPr>
            <a:t>Уманська державна аграрна академія</a:t>
          </a:r>
          <a:endParaRPr lang="ru-RU" sz="1000" b="1" dirty="0"/>
        </a:p>
      </dgm:t>
    </dgm:pt>
    <dgm:pt modelId="{F100E4E7-AE4A-47A9-BB5E-FB531C041087}" type="parTrans" cxnId="{36ED95E7-BC9C-4BCB-A426-A8E9D8C98EA2}">
      <dgm:prSet/>
      <dgm:spPr/>
      <dgm:t>
        <a:bodyPr/>
        <a:lstStyle/>
        <a:p>
          <a:endParaRPr lang="ru-RU"/>
        </a:p>
      </dgm:t>
    </dgm:pt>
    <dgm:pt modelId="{850FFEEA-9A57-4411-87CA-6D591C393E40}" type="sibTrans" cxnId="{36ED95E7-BC9C-4BCB-A426-A8E9D8C98EA2}">
      <dgm:prSet/>
      <dgm:spPr/>
      <dgm:t>
        <a:bodyPr/>
        <a:lstStyle/>
        <a:p>
          <a:endParaRPr lang="ru-RU"/>
        </a:p>
      </dgm:t>
    </dgm:pt>
    <dgm:pt modelId="{9BB79060-7805-4934-95C9-D25C48DCAA3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1996 – 2000 рр.   </a:t>
          </a:r>
          <a:r>
            <a:rPr lang="uk-UA" sz="1000" dirty="0" smtClean="0">
              <a:effectLst/>
            </a:rPr>
            <a:t>Уманська сільськогосподарська академія</a:t>
          </a:r>
          <a:endParaRPr lang="ru-RU" sz="1000" b="1" dirty="0"/>
        </a:p>
      </dgm:t>
    </dgm:pt>
    <dgm:pt modelId="{6B6796A2-A892-4044-BAEF-2AD61FBE7F7C}" type="parTrans" cxnId="{347F1C81-101A-4F2E-A390-8DB91737678B}">
      <dgm:prSet/>
      <dgm:spPr/>
      <dgm:t>
        <a:bodyPr/>
        <a:lstStyle/>
        <a:p>
          <a:endParaRPr lang="ru-RU"/>
        </a:p>
      </dgm:t>
    </dgm:pt>
    <dgm:pt modelId="{9008FF14-0553-48D6-AA96-A38463C56740}" type="sibTrans" cxnId="{347F1C81-101A-4F2E-A390-8DB91737678B}">
      <dgm:prSet/>
      <dgm:spPr/>
      <dgm:t>
        <a:bodyPr/>
        <a:lstStyle/>
        <a:p>
          <a:endParaRPr lang="ru-RU"/>
        </a:p>
      </dgm:t>
    </dgm:pt>
    <dgm:pt modelId="{20E8D861-3E5A-4692-9262-421C3C597D5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1994 – 1996 рр.   </a:t>
          </a:r>
          <a:r>
            <a:rPr lang="uk-UA" sz="1000" dirty="0" smtClean="0">
              <a:effectLst/>
            </a:rPr>
            <a:t>Уманський сільськогосподарський інститут</a:t>
          </a:r>
          <a:endParaRPr lang="ru-RU" sz="1000" b="1" dirty="0"/>
        </a:p>
      </dgm:t>
    </dgm:pt>
    <dgm:pt modelId="{0B61F1C5-45DA-4837-A4B8-0A4FD503C9A9}" type="parTrans" cxnId="{7DF23327-32A8-436A-AAA3-3FE9B1910184}">
      <dgm:prSet/>
      <dgm:spPr/>
      <dgm:t>
        <a:bodyPr/>
        <a:lstStyle/>
        <a:p>
          <a:endParaRPr lang="ru-RU"/>
        </a:p>
      </dgm:t>
    </dgm:pt>
    <dgm:pt modelId="{47D5D5DB-47DB-4223-B7C5-585615D485E9}" type="sibTrans" cxnId="{7DF23327-32A8-436A-AAA3-3FE9B1910184}">
      <dgm:prSet/>
      <dgm:spPr/>
      <dgm:t>
        <a:bodyPr/>
        <a:lstStyle/>
        <a:p>
          <a:endParaRPr lang="ru-RU"/>
        </a:p>
      </dgm:t>
    </dgm:pt>
    <dgm:pt modelId="{742E7833-7623-4EC3-A00F-C6C20235C4E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/>
            <a:t>1936 – 1994 рр.   </a:t>
          </a:r>
          <a:r>
            <a:rPr lang="uk-UA" sz="1000" dirty="0" smtClean="0">
              <a:effectLst/>
            </a:rPr>
            <a:t>Уманський сільськогосподарський інститут ім. О.М. Горького</a:t>
          </a:r>
          <a:endParaRPr lang="ru-RU" sz="1000" dirty="0"/>
        </a:p>
      </dgm:t>
    </dgm:pt>
    <dgm:pt modelId="{9483E893-D76F-4E10-AD99-994C77B14F2A}" type="parTrans" cxnId="{F77C7598-5580-4B99-978A-19DA17EAE139}">
      <dgm:prSet/>
      <dgm:spPr/>
      <dgm:t>
        <a:bodyPr/>
        <a:lstStyle/>
        <a:p>
          <a:endParaRPr lang="ru-RU"/>
        </a:p>
      </dgm:t>
    </dgm:pt>
    <dgm:pt modelId="{5036A5BA-9692-4CC2-8A6B-42740CE7A599}" type="sibTrans" cxnId="{F77C7598-5580-4B99-978A-19DA17EAE139}">
      <dgm:prSet/>
      <dgm:spPr/>
      <dgm:t>
        <a:bodyPr/>
        <a:lstStyle/>
        <a:p>
          <a:endParaRPr lang="ru-RU"/>
        </a:p>
      </dgm:t>
    </dgm:pt>
    <dgm:pt modelId="{2A4079A9-8FEF-4574-A0DF-18949C8C85A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1934 – 1936 рр.   </a:t>
          </a:r>
          <a:r>
            <a:rPr lang="uk-UA" sz="1000" dirty="0" smtClean="0">
              <a:effectLst/>
            </a:rPr>
            <a:t>Уманський плодоовочевий інститут</a:t>
          </a:r>
          <a:endParaRPr lang="ru-RU" sz="1000" b="1" dirty="0"/>
        </a:p>
      </dgm:t>
    </dgm:pt>
    <dgm:pt modelId="{E391ABA5-782C-4005-B4BD-5502BAC60FFE}" type="parTrans" cxnId="{76F316EA-B628-44A6-AE21-5A9CEBCE358E}">
      <dgm:prSet/>
      <dgm:spPr/>
      <dgm:t>
        <a:bodyPr/>
        <a:lstStyle/>
        <a:p>
          <a:endParaRPr lang="ru-RU"/>
        </a:p>
      </dgm:t>
    </dgm:pt>
    <dgm:pt modelId="{EDB2B62C-484B-4581-A122-AE6557494C43}" type="sibTrans" cxnId="{76F316EA-B628-44A6-AE21-5A9CEBCE358E}">
      <dgm:prSet/>
      <dgm:spPr/>
      <dgm:t>
        <a:bodyPr/>
        <a:lstStyle/>
        <a:p>
          <a:endParaRPr lang="ru-RU"/>
        </a:p>
      </dgm:t>
    </dgm:pt>
    <dgm:pt modelId="{30B1D8CD-DD10-4E53-8AD7-AD76B02DD60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1931 – 1934 рр.   </a:t>
          </a:r>
          <a:r>
            <a:rPr lang="uk-UA" sz="1000" dirty="0" smtClean="0">
              <a:effectLst/>
            </a:rPr>
            <a:t>Уманський плодово-ягідний інститут</a:t>
          </a:r>
          <a:endParaRPr lang="ru-RU" sz="1000" b="1" dirty="0"/>
        </a:p>
      </dgm:t>
    </dgm:pt>
    <dgm:pt modelId="{D724F7BE-2BE8-474E-B935-86CBA5A59CD9}" type="parTrans" cxnId="{67CDDE67-BAC0-45D5-8277-4DCA05B631D4}">
      <dgm:prSet/>
      <dgm:spPr/>
      <dgm:t>
        <a:bodyPr/>
        <a:lstStyle/>
        <a:p>
          <a:endParaRPr lang="ru-RU"/>
        </a:p>
      </dgm:t>
    </dgm:pt>
    <dgm:pt modelId="{F01591E8-1BD1-491B-BDEB-1B53FDAAA51D}" type="sibTrans" cxnId="{67CDDE67-BAC0-45D5-8277-4DCA05B631D4}">
      <dgm:prSet/>
      <dgm:spPr/>
      <dgm:t>
        <a:bodyPr/>
        <a:lstStyle/>
        <a:p>
          <a:endParaRPr lang="ru-RU"/>
        </a:p>
      </dgm:t>
    </dgm:pt>
    <dgm:pt modelId="{C783EA7F-819F-4583-94DD-2CD353FF0E1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1930 – 1931 рр.   </a:t>
          </a:r>
          <a:r>
            <a:rPr lang="uk-UA" sz="1000" dirty="0" smtClean="0">
              <a:effectLst/>
            </a:rPr>
            <a:t>Уманський садово-городній інститут</a:t>
          </a:r>
          <a:endParaRPr lang="ru-RU" sz="1000" b="1" dirty="0"/>
        </a:p>
      </dgm:t>
    </dgm:pt>
    <dgm:pt modelId="{F167A991-37CD-44DC-94D0-3C9847541DEB}" type="parTrans" cxnId="{2BC4DE01-C071-46DD-9919-D38E5FF8B9B7}">
      <dgm:prSet/>
      <dgm:spPr/>
      <dgm:t>
        <a:bodyPr/>
        <a:lstStyle/>
        <a:p>
          <a:endParaRPr lang="ru-RU"/>
        </a:p>
      </dgm:t>
    </dgm:pt>
    <dgm:pt modelId="{3DADF78B-1DFC-495A-BFEE-AC97CC245813}" type="sibTrans" cxnId="{2BC4DE01-C071-46DD-9919-D38E5FF8B9B7}">
      <dgm:prSet/>
      <dgm:spPr/>
      <dgm:t>
        <a:bodyPr/>
        <a:lstStyle/>
        <a:p>
          <a:endParaRPr lang="ru-RU"/>
        </a:p>
      </dgm:t>
    </dgm:pt>
    <dgm:pt modelId="{2D14F690-F29C-4BFC-9E92-AFEA946EFD1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1929 – 1930 рр.   </a:t>
          </a:r>
          <a:r>
            <a:rPr lang="uk-UA" sz="1000" dirty="0" smtClean="0">
              <a:effectLst/>
            </a:rPr>
            <a:t>Уманський сільськогосподарський інститут</a:t>
          </a:r>
          <a:endParaRPr lang="ru-RU" sz="1000" b="1" dirty="0"/>
        </a:p>
      </dgm:t>
    </dgm:pt>
    <dgm:pt modelId="{F47C21E1-2BD7-475C-9BCD-EB5221005210}" type="parTrans" cxnId="{1903658A-9BCB-4258-846D-1F72E93E7356}">
      <dgm:prSet/>
      <dgm:spPr/>
      <dgm:t>
        <a:bodyPr/>
        <a:lstStyle/>
        <a:p>
          <a:endParaRPr lang="ru-RU"/>
        </a:p>
      </dgm:t>
    </dgm:pt>
    <dgm:pt modelId="{C53E13C3-55BF-49FE-A817-4F89BACA9AF6}" type="sibTrans" cxnId="{1903658A-9BCB-4258-846D-1F72E93E7356}">
      <dgm:prSet/>
      <dgm:spPr/>
      <dgm:t>
        <a:bodyPr/>
        <a:lstStyle/>
        <a:p>
          <a:endParaRPr lang="ru-RU"/>
        </a:p>
      </dgm:t>
    </dgm:pt>
    <dgm:pt modelId="{1405F963-B8E4-44BF-8954-62A86F2E1B0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1868 – 1903 рр.   </a:t>
          </a:r>
          <a:r>
            <a:rPr lang="uk-UA" sz="1000" dirty="0" smtClean="0">
              <a:effectLst/>
            </a:rPr>
            <a:t>Уманське училище землеробства і садівництва</a:t>
          </a:r>
          <a:endParaRPr lang="ru-RU" sz="1000" dirty="0"/>
        </a:p>
      </dgm:t>
    </dgm:pt>
    <dgm:pt modelId="{7F791E25-B130-4351-897C-FDC795EB2C91}" type="parTrans" cxnId="{51E257E9-7F59-4320-A2A2-C8D6E1D3CF3A}">
      <dgm:prSet/>
      <dgm:spPr/>
      <dgm:t>
        <a:bodyPr/>
        <a:lstStyle/>
        <a:p>
          <a:endParaRPr lang="ru-RU"/>
        </a:p>
      </dgm:t>
    </dgm:pt>
    <dgm:pt modelId="{F5629F9A-24C4-4E1F-A9AB-1CDE513F4761}" type="sibTrans" cxnId="{51E257E9-7F59-4320-A2A2-C8D6E1D3CF3A}">
      <dgm:prSet/>
      <dgm:spPr/>
      <dgm:t>
        <a:bodyPr/>
        <a:lstStyle/>
        <a:p>
          <a:endParaRPr lang="ru-RU"/>
        </a:p>
      </dgm:t>
    </dgm:pt>
    <dgm:pt modelId="{1E033138-776A-4168-9D51-43073F71A81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1859 – 1868 рр.   </a:t>
          </a:r>
          <a:r>
            <a:rPr lang="uk-UA" sz="1000" dirty="0" smtClean="0">
              <a:effectLst/>
            </a:rPr>
            <a:t>Головне училище садівництва (м. Умань)</a:t>
          </a:r>
          <a:endParaRPr lang="ru-RU" sz="1000" b="1" dirty="0"/>
        </a:p>
      </dgm:t>
    </dgm:pt>
    <dgm:pt modelId="{6A4D9EF2-93CE-41FA-BC88-0BCA935E7A0E}" type="parTrans" cxnId="{FF423D15-2CBA-4545-9ED9-703ABA835E2D}">
      <dgm:prSet/>
      <dgm:spPr/>
      <dgm:t>
        <a:bodyPr/>
        <a:lstStyle/>
        <a:p>
          <a:endParaRPr lang="ru-RU"/>
        </a:p>
      </dgm:t>
    </dgm:pt>
    <dgm:pt modelId="{DBA89234-2FE2-48DD-8E83-EE98EA8AA54B}" type="sibTrans" cxnId="{FF423D15-2CBA-4545-9ED9-703ABA835E2D}">
      <dgm:prSet/>
      <dgm:spPr/>
      <dgm:t>
        <a:bodyPr/>
        <a:lstStyle/>
        <a:p>
          <a:endParaRPr lang="ru-RU"/>
        </a:p>
      </dgm:t>
    </dgm:pt>
    <dgm:pt modelId="{E126D51F-7747-4D79-98AB-5EC88520793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/>
            <a:t>1844 – 1859 рр.   </a:t>
          </a:r>
          <a:r>
            <a:rPr lang="uk-UA" sz="1000" dirty="0" smtClean="0">
              <a:effectLst/>
            </a:rPr>
            <a:t>Головне училище садівництва (м. Одеса)</a:t>
          </a:r>
          <a:endParaRPr lang="ru-RU" sz="1000" dirty="0"/>
        </a:p>
      </dgm:t>
    </dgm:pt>
    <dgm:pt modelId="{B19B383B-E0E7-458D-AD6E-B5309C674000}" type="parTrans" cxnId="{E8A379F5-9CE5-4B03-AE94-36F22AA91EAB}">
      <dgm:prSet/>
      <dgm:spPr/>
      <dgm:t>
        <a:bodyPr/>
        <a:lstStyle/>
        <a:p>
          <a:endParaRPr lang="ru-RU"/>
        </a:p>
      </dgm:t>
    </dgm:pt>
    <dgm:pt modelId="{288B4486-C686-403F-B293-2836733A9F66}" type="sibTrans" cxnId="{E8A379F5-9CE5-4B03-AE94-36F22AA91EAB}">
      <dgm:prSet/>
      <dgm:spPr/>
      <dgm:t>
        <a:bodyPr/>
        <a:lstStyle/>
        <a:p>
          <a:endParaRPr lang="ru-RU"/>
        </a:p>
      </dgm:t>
    </dgm:pt>
    <dgm:pt modelId="{4F5BF064-0EF3-4C3C-8392-030BCAC6AAC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1921 – 1929 рр.   </a:t>
          </a:r>
          <a:r>
            <a:rPr lang="uk-UA" sz="1000" dirty="0" smtClean="0">
              <a:effectLst/>
            </a:rPr>
            <a:t>Уманський </a:t>
          </a:r>
          <a:r>
            <a:rPr lang="uk-UA" sz="1000" dirty="0" err="1" smtClean="0">
              <a:effectLst/>
            </a:rPr>
            <a:t>агрополітехнікум</a:t>
          </a:r>
          <a:endParaRPr lang="ru-RU" sz="1000" b="1" dirty="0"/>
        </a:p>
      </dgm:t>
    </dgm:pt>
    <dgm:pt modelId="{8DC2562A-3C15-4DBD-9F52-91E96B9E6535}" type="sibTrans" cxnId="{793A14AF-EDA8-4F17-B9DB-2F0F3417D1AD}">
      <dgm:prSet/>
      <dgm:spPr/>
      <dgm:t>
        <a:bodyPr/>
        <a:lstStyle/>
        <a:p>
          <a:endParaRPr lang="ru-RU"/>
        </a:p>
      </dgm:t>
    </dgm:pt>
    <dgm:pt modelId="{487A39A1-9099-4306-A530-6DE0415FA277}" type="parTrans" cxnId="{793A14AF-EDA8-4F17-B9DB-2F0F3417D1AD}">
      <dgm:prSet/>
      <dgm:spPr/>
      <dgm:t>
        <a:bodyPr/>
        <a:lstStyle/>
        <a:p>
          <a:endParaRPr lang="ru-RU"/>
        </a:p>
      </dgm:t>
    </dgm:pt>
    <dgm:pt modelId="{5A3D4AA9-4C3E-4301-850B-8AD6ED4A356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uk-UA" sz="1000" b="1" i="1" dirty="0" smtClean="0">
              <a:effectLst/>
            </a:rPr>
            <a:t>1903 – 1921 рр.   </a:t>
          </a:r>
          <a:r>
            <a:rPr lang="uk-UA" sz="1000" dirty="0" smtClean="0">
              <a:effectLst/>
            </a:rPr>
            <a:t>Уманське училище садівництва і землеробства</a:t>
          </a:r>
          <a:endParaRPr lang="ru-RU" sz="1000" dirty="0"/>
        </a:p>
      </dgm:t>
    </dgm:pt>
    <dgm:pt modelId="{32CCE3BF-B07D-4AE7-9A7A-3C7A0C4E3ACD}" type="parTrans" cxnId="{349F67C0-FA99-4D78-876B-81DC34D29A05}">
      <dgm:prSet/>
      <dgm:spPr/>
      <dgm:t>
        <a:bodyPr/>
        <a:lstStyle/>
        <a:p>
          <a:endParaRPr lang="ru-RU"/>
        </a:p>
      </dgm:t>
    </dgm:pt>
    <dgm:pt modelId="{C7B98E70-B57C-4FF4-8E96-6BF5FC38B439}" type="sibTrans" cxnId="{349F67C0-FA99-4D78-876B-81DC34D29A05}">
      <dgm:prSet/>
      <dgm:spPr/>
      <dgm:t>
        <a:bodyPr/>
        <a:lstStyle/>
        <a:p>
          <a:endParaRPr lang="ru-RU"/>
        </a:p>
      </dgm:t>
    </dgm:pt>
    <dgm:pt modelId="{8E719488-DF0D-40FA-AE52-B44796B2D087}" type="pres">
      <dgm:prSet presAssocID="{6BAC54CE-B7E8-4463-96D3-0BC59189A809}" presName="compositeShape" presStyleCnt="0">
        <dgm:presLayoutVars>
          <dgm:dir/>
          <dgm:resizeHandles/>
        </dgm:presLayoutVars>
      </dgm:prSet>
      <dgm:spPr/>
    </dgm:pt>
    <dgm:pt modelId="{222EAF0F-3FC2-4481-BB01-860EB4ADCD72}" type="pres">
      <dgm:prSet presAssocID="{6BAC54CE-B7E8-4463-96D3-0BC59189A809}" presName="pyramid" presStyleLbl="node1" presStyleIdx="0" presStyleCnt="1" custLinFactNeighborX="4365"/>
      <dgm:spPr>
        <a:gradFill rotWithShape="0">
          <a:gsLst>
            <a:gs pos="58000">
              <a:srgbClr val="00B0F0"/>
            </a:gs>
            <a:gs pos="31000">
              <a:schemeClr val="bg2">
                <a:lumMod val="75000"/>
              </a:schemeClr>
            </a:gs>
          </a:gsLst>
        </a:gradFill>
      </dgm:spPr>
    </dgm:pt>
    <dgm:pt modelId="{E95107F8-02F9-46CC-8E99-E42269FD460D}" type="pres">
      <dgm:prSet presAssocID="{6BAC54CE-B7E8-4463-96D3-0BC59189A809}" presName="theList" presStyleCnt="0"/>
      <dgm:spPr/>
    </dgm:pt>
    <dgm:pt modelId="{DE4A9C7E-23EC-476A-A300-6534AB45CDC4}" type="pres">
      <dgm:prSet presAssocID="{4CCC2BCE-3C2B-4DCE-8CA5-A0C69AD91E98}" presName="aNode" presStyleLbl="fgAcc1" presStyleIdx="0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B37A8-FA0B-4B34-8278-5C253E83EF64}" type="pres">
      <dgm:prSet presAssocID="{4CCC2BCE-3C2B-4DCE-8CA5-A0C69AD91E98}" presName="aSpace" presStyleCnt="0"/>
      <dgm:spPr/>
    </dgm:pt>
    <dgm:pt modelId="{B8F87961-EDD0-4ED8-B438-7BF1EDAD74A2}" type="pres">
      <dgm:prSet presAssocID="{514969D2-E947-4488-99E2-A2B6BBBE307D}" presName="aNode" presStyleLbl="fgAcc1" presStyleIdx="1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B675B-C2AE-491A-AD9C-598E054BCF8F}" type="pres">
      <dgm:prSet presAssocID="{514969D2-E947-4488-99E2-A2B6BBBE307D}" presName="aSpace" presStyleCnt="0"/>
      <dgm:spPr/>
    </dgm:pt>
    <dgm:pt modelId="{C5FB803C-3BCB-4B94-B773-D80758852AD6}" type="pres">
      <dgm:prSet presAssocID="{D5FB9935-A9CE-4640-9394-35203183BBBD}" presName="aNode" presStyleLbl="fgAcc1" presStyleIdx="2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7ADA6-F786-4A48-909B-7B2DD99F1103}" type="pres">
      <dgm:prSet presAssocID="{D5FB9935-A9CE-4640-9394-35203183BBBD}" presName="aSpace" presStyleCnt="0"/>
      <dgm:spPr/>
    </dgm:pt>
    <dgm:pt modelId="{004FA49F-768C-4A72-9664-53C55B621B88}" type="pres">
      <dgm:prSet presAssocID="{9BB79060-7805-4934-95C9-D25C48DCAA3A}" presName="aNode" presStyleLbl="fgAcc1" presStyleIdx="3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3F1E0-727A-4F9A-B012-3831FB701889}" type="pres">
      <dgm:prSet presAssocID="{9BB79060-7805-4934-95C9-D25C48DCAA3A}" presName="aSpace" presStyleCnt="0"/>
      <dgm:spPr/>
    </dgm:pt>
    <dgm:pt modelId="{DCA10D7D-6D6A-4577-B245-EF61CD4CCAAD}" type="pres">
      <dgm:prSet presAssocID="{20E8D861-3E5A-4692-9262-421C3C597D56}" presName="aNode" presStyleLbl="fgAcc1" presStyleIdx="4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2C76A-88A1-476E-B871-A5B2C4FCCC5E}" type="pres">
      <dgm:prSet presAssocID="{20E8D861-3E5A-4692-9262-421C3C597D56}" presName="aSpace" presStyleCnt="0"/>
      <dgm:spPr/>
    </dgm:pt>
    <dgm:pt modelId="{71D08A66-AC70-42C3-9B72-A3ACC8B552DE}" type="pres">
      <dgm:prSet presAssocID="{742E7833-7623-4EC3-A00F-C6C20235C4E7}" presName="aNode" presStyleLbl="fgAcc1" presStyleIdx="5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23356-1630-40D4-8C7D-CC94F7E5D123}" type="pres">
      <dgm:prSet presAssocID="{742E7833-7623-4EC3-A00F-C6C20235C4E7}" presName="aSpace" presStyleCnt="0"/>
      <dgm:spPr/>
    </dgm:pt>
    <dgm:pt modelId="{10E66055-38C2-46C8-88DD-F34444FB53F0}" type="pres">
      <dgm:prSet presAssocID="{2A4079A9-8FEF-4574-A0DF-18949C8C85A2}" presName="aNode" presStyleLbl="fgAcc1" presStyleIdx="6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00BAC-6F2E-4C30-8DBB-382A56A0B445}" type="pres">
      <dgm:prSet presAssocID="{2A4079A9-8FEF-4574-A0DF-18949C8C85A2}" presName="aSpace" presStyleCnt="0"/>
      <dgm:spPr/>
    </dgm:pt>
    <dgm:pt modelId="{D59F62AF-BE28-416F-BBF7-98098CA2DCD2}" type="pres">
      <dgm:prSet presAssocID="{30B1D8CD-DD10-4E53-8AD7-AD76B02DD602}" presName="aNode" presStyleLbl="fgAcc1" presStyleIdx="7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A1F62-8FBD-4CFC-95F9-9ACF4D3DED64}" type="pres">
      <dgm:prSet presAssocID="{30B1D8CD-DD10-4E53-8AD7-AD76B02DD602}" presName="aSpace" presStyleCnt="0"/>
      <dgm:spPr/>
    </dgm:pt>
    <dgm:pt modelId="{41D5AB52-B6DD-4FA0-8C3F-DB68CD58CA06}" type="pres">
      <dgm:prSet presAssocID="{C783EA7F-819F-4583-94DD-2CD353FF0E11}" presName="aNode" presStyleLbl="fgAcc1" presStyleIdx="8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E94C2-A92B-47F1-B3F1-DA61C3444255}" type="pres">
      <dgm:prSet presAssocID="{C783EA7F-819F-4583-94DD-2CD353FF0E11}" presName="aSpace" presStyleCnt="0"/>
      <dgm:spPr/>
    </dgm:pt>
    <dgm:pt modelId="{8721CEA4-C104-46E2-92C9-744CA6EA6672}" type="pres">
      <dgm:prSet presAssocID="{2D14F690-F29C-4BFC-9E92-AFEA946EFD17}" presName="aNode" presStyleLbl="fgAcc1" presStyleIdx="9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5C5B8-63F1-4B33-AF5E-8C2DB0A17805}" type="pres">
      <dgm:prSet presAssocID="{2D14F690-F29C-4BFC-9E92-AFEA946EFD17}" presName="aSpace" presStyleCnt="0"/>
      <dgm:spPr/>
    </dgm:pt>
    <dgm:pt modelId="{FDE3DC7D-EC64-49A4-9DF7-AA22026D8A13}" type="pres">
      <dgm:prSet presAssocID="{4F5BF064-0EF3-4C3C-8392-030BCAC6AACC}" presName="aNode" presStyleLbl="fgAcc1" presStyleIdx="10" presStyleCnt="15" custScaleX="126292" custScaleY="136083" custLinFactY="154069" custLinFactNeighborX="179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F4BF3-8ADF-4E71-A082-C416A4E0F28F}" type="pres">
      <dgm:prSet presAssocID="{4F5BF064-0EF3-4C3C-8392-030BCAC6AACC}" presName="aSpace" presStyleCnt="0"/>
      <dgm:spPr/>
    </dgm:pt>
    <dgm:pt modelId="{0B8064AB-20FB-4D39-BD69-91E98F04199E}" type="pres">
      <dgm:prSet presAssocID="{1405F963-B8E4-44BF-8954-62A86F2E1B0A}" presName="aNode" presStyleLbl="fgAcc1" presStyleIdx="11" presStyleCnt="15" custScaleX="126292" custScaleY="136083" custLinFactY="284977" custLinFactNeighborX="17976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B47E8-9F03-4871-AE5D-5E6541FA4078}" type="pres">
      <dgm:prSet presAssocID="{1405F963-B8E4-44BF-8954-62A86F2E1B0A}" presName="aSpace" presStyleCnt="0"/>
      <dgm:spPr/>
    </dgm:pt>
    <dgm:pt modelId="{744843AB-9E2F-487A-A69D-AF74EB80CB5E}" type="pres">
      <dgm:prSet presAssocID="{1E033138-776A-4168-9D51-43073F71A814}" presName="aNode" presStyleLbl="fgAcc1" presStyleIdx="12" presStyleCnt="15" custScaleX="126292" custScaleY="136083" custLinFactY="284977" custLinFactNeighborX="17976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E5366-EF39-411C-BE76-C572632BDF19}" type="pres">
      <dgm:prSet presAssocID="{1E033138-776A-4168-9D51-43073F71A814}" presName="aSpace" presStyleCnt="0"/>
      <dgm:spPr/>
    </dgm:pt>
    <dgm:pt modelId="{8389F72B-C920-488B-A991-2A57A19B7662}" type="pres">
      <dgm:prSet presAssocID="{E126D51F-7747-4D79-98AB-5EC88520793D}" presName="aNode" presStyleLbl="fgAcc1" presStyleIdx="13" presStyleCnt="15" custScaleX="126292" custScaleY="136083" custLinFactY="284977" custLinFactNeighborX="17976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64165-D702-49AB-A9E7-7C47EF68C6DA}" type="pres">
      <dgm:prSet presAssocID="{E126D51F-7747-4D79-98AB-5EC88520793D}" presName="aSpace" presStyleCnt="0"/>
      <dgm:spPr/>
    </dgm:pt>
    <dgm:pt modelId="{12BD2C27-AD00-47BD-9D2A-7BB893B83FCF}" type="pres">
      <dgm:prSet presAssocID="{5A3D4AA9-4C3E-4301-850B-8AD6ED4A3563}" presName="aNode" presStyleLbl="fgAcc1" presStyleIdx="14" presStyleCnt="15" custScaleX="126292" custScaleY="136083" custLinFactY="-229460" custLinFactNeighborX="17962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4FA19-9F2C-4192-BB4D-67BC0331CECC}" type="pres">
      <dgm:prSet presAssocID="{5A3D4AA9-4C3E-4301-850B-8AD6ED4A3563}" presName="aSpace" presStyleCnt="0"/>
      <dgm:spPr/>
    </dgm:pt>
  </dgm:ptLst>
  <dgm:cxnLst>
    <dgm:cxn modelId="{715BC9E3-856E-4F39-B031-D6107154E619}" type="presOf" srcId="{30B1D8CD-DD10-4E53-8AD7-AD76B02DD602}" destId="{D59F62AF-BE28-416F-BBF7-98098CA2DCD2}" srcOrd="0" destOrd="0" presId="urn:microsoft.com/office/officeart/2005/8/layout/pyramid2"/>
    <dgm:cxn modelId="{EC4BB899-D94E-4870-B181-83B8FC690065}" type="presOf" srcId="{4F5BF064-0EF3-4C3C-8392-030BCAC6AACC}" destId="{FDE3DC7D-EC64-49A4-9DF7-AA22026D8A13}" srcOrd="0" destOrd="0" presId="urn:microsoft.com/office/officeart/2005/8/layout/pyramid2"/>
    <dgm:cxn modelId="{E73A7547-B4E4-48D9-A7C0-5EB423F9EFBB}" type="presOf" srcId="{742E7833-7623-4EC3-A00F-C6C20235C4E7}" destId="{71D08A66-AC70-42C3-9B72-A3ACC8B552DE}" srcOrd="0" destOrd="0" presId="urn:microsoft.com/office/officeart/2005/8/layout/pyramid2"/>
    <dgm:cxn modelId="{36ED95E7-BC9C-4BCB-A426-A8E9D8C98EA2}" srcId="{6BAC54CE-B7E8-4463-96D3-0BC59189A809}" destId="{D5FB9935-A9CE-4640-9394-35203183BBBD}" srcOrd="2" destOrd="0" parTransId="{F100E4E7-AE4A-47A9-BB5E-FB531C041087}" sibTransId="{850FFEEA-9A57-4411-87CA-6D591C393E40}"/>
    <dgm:cxn modelId="{67CDDE67-BAC0-45D5-8277-4DCA05B631D4}" srcId="{6BAC54CE-B7E8-4463-96D3-0BC59189A809}" destId="{30B1D8CD-DD10-4E53-8AD7-AD76B02DD602}" srcOrd="7" destOrd="0" parTransId="{D724F7BE-2BE8-474E-B935-86CBA5A59CD9}" sibTransId="{F01591E8-1BD1-491B-BDEB-1B53FDAAA51D}"/>
    <dgm:cxn modelId="{6BFEE083-F8DE-42A2-93D4-7F117FEDAD1A}" type="presOf" srcId="{E126D51F-7747-4D79-98AB-5EC88520793D}" destId="{8389F72B-C920-488B-A991-2A57A19B7662}" srcOrd="0" destOrd="0" presId="urn:microsoft.com/office/officeart/2005/8/layout/pyramid2"/>
    <dgm:cxn modelId="{51E257E9-7F59-4320-A2A2-C8D6E1D3CF3A}" srcId="{6BAC54CE-B7E8-4463-96D3-0BC59189A809}" destId="{1405F963-B8E4-44BF-8954-62A86F2E1B0A}" srcOrd="11" destOrd="0" parTransId="{7F791E25-B130-4351-897C-FDC795EB2C91}" sibTransId="{F5629F9A-24C4-4E1F-A9AB-1CDE513F4761}"/>
    <dgm:cxn modelId="{1903658A-9BCB-4258-846D-1F72E93E7356}" srcId="{6BAC54CE-B7E8-4463-96D3-0BC59189A809}" destId="{2D14F690-F29C-4BFC-9E92-AFEA946EFD17}" srcOrd="9" destOrd="0" parTransId="{F47C21E1-2BD7-475C-9BCD-EB5221005210}" sibTransId="{C53E13C3-55BF-49FE-A817-4F89BACA9AF6}"/>
    <dgm:cxn modelId="{FF423D15-2CBA-4545-9ED9-703ABA835E2D}" srcId="{6BAC54CE-B7E8-4463-96D3-0BC59189A809}" destId="{1E033138-776A-4168-9D51-43073F71A814}" srcOrd="12" destOrd="0" parTransId="{6A4D9EF2-93CE-41FA-BC88-0BCA935E7A0E}" sibTransId="{DBA89234-2FE2-48DD-8E83-EE98EA8AA54B}"/>
    <dgm:cxn modelId="{2BC4DE01-C071-46DD-9919-D38E5FF8B9B7}" srcId="{6BAC54CE-B7E8-4463-96D3-0BC59189A809}" destId="{C783EA7F-819F-4583-94DD-2CD353FF0E11}" srcOrd="8" destOrd="0" parTransId="{F167A991-37CD-44DC-94D0-3C9847541DEB}" sibTransId="{3DADF78B-1DFC-495A-BFEE-AC97CC245813}"/>
    <dgm:cxn modelId="{7DF23327-32A8-436A-AAA3-3FE9B1910184}" srcId="{6BAC54CE-B7E8-4463-96D3-0BC59189A809}" destId="{20E8D861-3E5A-4692-9262-421C3C597D56}" srcOrd="4" destOrd="0" parTransId="{0B61F1C5-45DA-4837-A4B8-0A4FD503C9A9}" sibTransId="{47D5D5DB-47DB-4223-B7C5-585615D485E9}"/>
    <dgm:cxn modelId="{E5F93B03-927B-4CA7-979D-A2E174CB921E}" type="presOf" srcId="{D5FB9935-A9CE-4640-9394-35203183BBBD}" destId="{C5FB803C-3BCB-4B94-B773-D80758852AD6}" srcOrd="0" destOrd="0" presId="urn:microsoft.com/office/officeart/2005/8/layout/pyramid2"/>
    <dgm:cxn modelId="{347F1C81-101A-4F2E-A390-8DB91737678B}" srcId="{6BAC54CE-B7E8-4463-96D3-0BC59189A809}" destId="{9BB79060-7805-4934-95C9-D25C48DCAA3A}" srcOrd="3" destOrd="0" parTransId="{6B6796A2-A892-4044-BAEF-2AD61FBE7F7C}" sibTransId="{9008FF14-0553-48D6-AA96-A38463C56740}"/>
    <dgm:cxn modelId="{2858D110-CBE4-4165-BA45-44A653B76BFE}" type="presOf" srcId="{6BAC54CE-B7E8-4463-96D3-0BC59189A809}" destId="{8E719488-DF0D-40FA-AE52-B44796B2D087}" srcOrd="0" destOrd="0" presId="urn:microsoft.com/office/officeart/2005/8/layout/pyramid2"/>
    <dgm:cxn modelId="{349F67C0-FA99-4D78-876B-81DC34D29A05}" srcId="{6BAC54CE-B7E8-4463-96D3-0BC59189A809}" destId="{5A3D4AA9-4C3E-4301-850B-8AD6ED4A3563}" srcOrd="14" destOrd="0" parTransId="{32CCE3BF-B07D-4AE7-9A7A-3C7A0C4E3ACD}" sibTransId="{C7B98E70-B57C-4FF4-8E96-6BF5FC38B439}"/>
    <dgm:cxn modelId="{3AB15357-F34B-4149-B4BB-0B464C80CFA9}" type="presOf" srcId="{C783EA7F-819F-4583-94DD-2CD353FF0E11}" destId="{41D5AB52-B6DD-4FA0-8C3F-DB68CD58CA06}" srcOrd="0" destOrd="0" presId="urn:microsoft.com/office/officeart/2005/8/layout/pyramid2"/>
    <dgm:cxn modelId="{793A14AF-EDA8-4F17-B9DB-2F0F3417D1AD}" srcId="{6BAC54CE-B7E8-4463-96D3-0BC59189A809}" destId="{4F5BF064-0EF3-4C3C-8392-030BCAC6AACC}" srcOrd="10" destOrd="0" parTransId="{487A39A1-9099-4306-A530-6DE0415FA277}" sibTransId="{8DC2562A-3C15-4DBD-9F52-91E96B9E6535}"/>
    <dgm:cxn modelId="{6A66B62C-DE71-46F4-8E02-542EC2A60416}" srcId="{6BAC54CE-B7E8-4463-96D3-0BC59189A809}" destId="{4CCC2BCE-3C2B-4DCE-8CA5-A0C69AD91E98}" srcOrd="0" destOrd="0" parTransId="{3A3F8E59-D399-49B7-8FDA-B2919F86322F}" sibTransId="{1A4548E3-8556-4843-9BBC-171ACCF1DAC7}"/>
    <dgm:cxn modelId="{DE69B9D7-CB0C-4D95-9732-6390594FC9E4}" type="presOf" srcId="{2D14F690-F29C-4BFC-9E92-AFEA946EFD17}" destId="{8721CEA4-C104-46E2-92C9-744CA6EA6672}" srcOrd="0" destOrd="0" presId="urn:microsoft.com/office/officeart/2005/8/layout/pyramid2"/>
    <dgm:cxn modelId="{90ADA0FF-D149-4CFD-8A6C-83B6635CF3DC}" type="presOf" srcId="{4CCC2BCE-3C2B-4DCE-8CA5-A0C69AD91E98}" destId="{DE4A9C7E-23EC-476A-A300-6534AB45CDC4}" srcOrd="0" destOrd="0" presId="urn:microsoft.com/office/officeart/2005/8/layout/pyramid2"/>
    <dgm:cxn modelId="{76F316EA-B628-44A6-AE21-5A9CEBCE358E}" srcId="{6BAC54CE-B7E8-4463-96D3-0BC59189A809}" destId="{2A4079A9-8FEF-4574-A0DF-18949C8C85A2}" srcOrd="6" destOrd="0" parTransId="{E391ABA5-782C-4005-B4BD-5502BAC60FFE}" sibTransId="{EDB2B62C-484B-4581-A122-AE6557494C43}"/>
    <dgm:cxn modelId="{D856EB2B-5828-4C4E-B797-4B69F16629A6}" type="presOf" srcId="{9BB79060-7805-4934-95C9-D25C48DCAA3A}" destId="{004FA49F-768C-4A72-9664-53C55B621B88}" srcOrd="0" destOrd="0" presId="urn:microsoft.com/office/officeart/2005/8/layout/pyramid2"/>
    <dgm:cxn modelId="{EB3B1629-B3C4-40AD-8540-FB7B3E122B7F}" type="presOf" srcId="{1405F963-B8E4-44BF-8954-62A86F2E1B0A}" destId="{0B8064AB-20FB-4D39-BD69-91E98F04199E}" srcOrd="0" destOrd="0" presId="urn:microsoft.com/office/officeart/2005/8/layout/pyramid2"/>
    <dgm:cxn modelId="{40783730-E9AD-4BD8-AF3B-DED5DA3BAB25}" srcId="{6BAC54CE-B7E8-4463-96D3-0BC59189A809}" destId="{514969D2-E947-4488-99E2-A2B6BBBE307D}" srcOrd="1" destOrd="0" parTransId="{61D69997-9264-435E-A895-5009E2597EBE}" sibTransId="{99F450B5-BD90-4E03-BA56-61D6BB06239B}"/>
    <dgm:cxn modelId="{D45264D3-8E8D-47C2-8042-0F1ADA95AFE9}" type="presOf" srcId="{20E8D861-3E5A-4692-9262-421C3C597D56}" destId="{DCA10D7D-6D6A-4577-B245-EF61CD4CCAAD}" srcOrd="0" destOrd="0" presId="urn:microsoft.com/office/officeart/2005/8/layout/pyramid2"/>
    <dgm:cxn modelId="{F77C7598-5580-4B99-978A-19DA17EAE139}" srcId="{6BAC54CE-B7E8-4463-96D3-0BC59189A809}" destId="{742E7833-7623-4EC3-A00F-C6C20235C4E7}" srcOrd="5" destOrd="0" parTransId="{9483E893-D76F-4E10-AD99-994C77B14F2A}" sibTransId="{5036A5BA-9692-4CC2-8A6B-42740CE7A599}"/>
    <dgm:cxn modelId="{E8A379F5-9CE5-4B03-AE94-36F22AA91EAB}" srcId="{6BAC54CE-B7E8-4463-96D3-0BC59189A809}" destId="{E126D51F-7747-4D79-98AB-5EC88520793D}" srcOrd="13" destOrd="0" parTransId="{B19B383B-E0E7-458D-AD6E-B5309C674000}" sibTransId="{288B4486-C686-403F-B293-2836733A9F66}"/>
    <dgm:cxn modelId="{F22829AD-84EF-4B6B-8BAA-8D3EE4C662F6}" type="presOf" srcId="{1E033138-776A-4168-9D51-43073F71A814}" destId="{744843AB-9E2F-487A-A69D-AF74EB80CB5E}" srcOrd="0" destOrd="0" presId="urn:microsoft.com/office/officeart/2005/8/layout/pyramid2"/>
    <dgm:cxn modelId="{79A937E7-928F-4CCA-82EF-FBA520498A97}" type="presOf" srcId="{2A4079A9-8FEF-4574-A0DF-18949C8C85A2}" destId="{10E66055-38C2-46C8-88DD-F34444FB53F0}" srcOrd="0" destOrd="0" presId="urn:microsoft.com/office/officeart/2005/8/layout/pyramid2"/>
    <dgm:cxn modelId="{3A98EEC0-6CBB-4323-9109-55037136ABDB}" type="presOf" srcId="{5A3D4AA9-4C3E-4301-850B-8AD6ED4A3563}" destId="{12BD2C27-AD00-47BD-9D2A-7BB893B83FCF}" srcOrd="0" destOrd="0" presId="urn:microsoft.com/office/officeart/2005/8/layout/pyramid2"/>
    <dgm:cxn modelId="{31ECF38D-69A2-44D5-A7E1-3DC43C2091A2}" type="presOf" srcId="{514969D2-E947-4488-99E2-A2B6BBBE307D}" destId="{B8F87961-EDD0-4ED8-B438-7BF1EDAD74A2}" srcOrd="0" destOrd="0" presId="urn:microsoft.com/office/officeart/2005/8/layout/pyramid2"/>
    <dgm:cxn modelId="{A765B9E7-6210-4343-B0C2-1AF75395FF0B}" type="presParOf" srcId="{8E719488-DF0D-40FA-AE52-B44796B2D087}" destId="{222EAF0F-3FC2-4481-BB01-860EB4ADCD72}" srcOrd="0" destOrd="0" presId="urn:microsoft.com/office/officeart/2005/8/layout/pyramid2"/>
    <dgm:cxn modelId="{973FC232-9357-4A36-852E-C9BEA18B9F99}" type="presParOf" srcId="{8E719488-DF0D-40FA-AE52-B44796B2D087}" destId="{E95107F8-02F9-46CC-8E99-E42269FD460D}" srcOrd="1" destOrd="0" presId="urn:microsoft.com/office/officeart/2005/8/layout/pyramid2"/>
    <dgm:cxn modelId="{FFD16A04-0A81-43A4-A562-8A4A17661A92}" type="presParOf" srcId="{E95107F8-02F9-46CC-8E99-E42269FD460D}" destId="{DE4A9C7E-23EC-476A-A300-6534AB45CDC4}" srcOrd="0" destOrd="0" presId="urn:microsoft.com/office/officeart/2005/8/layout/pyramid2"/>
    <dgm:cxn modelId="{EEFAE0F1-29DA-4D45-A870-444142DC6C69}" type="presParOf" srcId="{E95107F8-02F9-46CC-8E99-E42269FD460D}" destId="{EE7B37A8-FA0B-4B34-8278-5C253E83EF64}" srcOrd="1" destOrd="0" presId="urn:microsoft.com/office/officeart/2005/8/layout/pyramid2"/>
    <dgm:cxn modelId="{2E6B7F99-4FE4-41FA-B5F2-13AC1DC7FE49}" type="presParOf" srcId="{E95107F8-02F9-46CC-8E99-E42269FD460D}" destId="{B8F87961-EDD0-4ED8-B438-7BF1EDAD74A2}" srcOrd="2" destOrd="0" presId="urn:microsoft.com/office/officeart/2005/8/layout/pyramid2"/>
    <dgm:cxn modelId="{7C7185FC-72ED-49F2-B0FC-30246D27543A}" type="presParOf" srcId="{E95107F8-02F9-46CC-8E99-E42269FD460D}" destId="{36AB675B-C2AE-491A-AD9C-598E054BCF8F}" srcOrd="3" destOrd="0" presId="urn:microsoft.com/office/officeart/2005/8/layout/pyramid2"/>
    <dgm:cxn modelId="{96B1CEB5-7CD1-4380-8110-37F7EA47DF22}" type="presParOf" srcId="{E95107F8-02F9-46CC-8E99-E42269FD460D}" destId="{C5FB803C-3BCB-4B94-B773-D80758852AD6}" srcOrd="4" destOrd="0" presId="urn:microsoft.com/office/officeart/2005/8/layout/pyramid2"/>
    <dgm:cxn modelId="{D0614A1E-2951-4363-9834-4831299E5A1D}" type="presParOf" srcId="{E95107F8-02F9-46CC-8E99-E42269FD460D}" destId="{E937ADA6-F786-4A48-909B-7B2DD99F1103}" srcOrd="5" destOrd="0" presId="urn:microsoft.com/office/officeart/2005/8/layout/pyramid2"/>
    <dgm:cxn modelId="{CD86D120-7662-4FBB-B087-50E85060328F}" type="presParOf" srcId="{E95107F8-02F9-46CC-8E99-E42269FD460D}" destId="{004FA49F-768C-4A72-9664-53C55B621B88}" srcOrd="6" destOrd="0" presId="urn:microsoft.com/office/officeart/2005/8/layout/pyramid2"/>
    <dgm:cxn modelId="{CDC95AF5-699A-4035-B51C-6297EDC8D91D}" type="presParOf" srcId="{E95107F8-02F9-46CC-8E99-E42269FD460D}" destId="{DDC3F1E0-727A-4F9A-B012-3831FB701889}" srcOrd="7" destOrd="0" presId="urn:microsoft.com/office/officeart/2005/8/layout/pyramid2"/>
    <dgm:cxn modelId="{13463D0D-2A80-409C-A43F-B6A7BD5DDB9F}" type="presParOf" srcId="{E95107F8-02F9-46CC-8E99-E42269FD460D}" destId="{DCA10D7D-6D6A-4577-B245-EF61CD4CCAAD}" srcOrd="8" destOrd="0" presId="urn:microsoft.com/office/officeart/2005/8/layout/pyramid2"/>
    <dgm:cxn modelId="{D24E7EEF-382A-4C8A-99E1-106CEC764B14}" type="presParOf" srcId="{E95107F8-02F9-46CC-8E99-E42269FD460D}" destId="{D332C76A-88A1-476E-B871-A5B2C4FCCC5E}" srcOrd="9" destOrd="0" presId="urn:microsoft.com/office/officeart/2005/8/layout/pyramid2"/>
    <dgm:cxn modelId="{181BF59C-26B9-4A27-A9C4-6839047C6C42}" type="presParOf" srcId="{E95107F8-02F9-46CC-8E99-E42269FD460D}" destId="{71D08A66-AC70-42C3-9B72-A3ACC8B552DE}" srcOrd="10" destOrd="0" presId="urn:microsoft.com/office/officeart/2005/8/layout/pyramid2"/>
    <dgm:cxn modelId="{A22FD5AF-0DC2-47CE-9E84-CDE16BACE960}" type="presParOf" srcId="{E95107F8-02F9-46CC-8E99-E42269FD460D}" destId="{E6E23356-1630-40D4-8C7D-CC94F7E5D123}" srcOrd="11" destOrd="0" presId="urn:microsoft.com/office/officeart/2005/8/layout/pyramid2"/>
    <dgm:cxn modelId="{2254EEF9-ED43-4C44-9F50-3D1CAC2091E7}" type="presParOf" srcId="{E95107F8-02F9-46CC-8E99-E42269FD460D}" destId="{10E66055-38C2-46C8-88DD-F34444FB53F0}" srcOrd="12" destOrd="0" presId="urn:microsoft.com/office/officeart/2005/8/layout/pyramid2"/>
    <dgm:cxn modelId="{5B015A74-4431-4207-B039-21A5DA775BAE}" type="presParOf" srcId="{E95107F8-02F9-46CC-8E99-E42269FD460D}" destId="{02300BAC-6F2E-4C30-8DBB-382A56A0B445}" srcOrd="13" destOrd="0" presId="urn:microsoft.com/office/officeart/2005/8/layout/pyramid2"/>
    <dgm:cxn modelId="{44D4805E-9EF6-4CCD-90E8-545324487B9A}" type="presParOf" srcId="{E95107F8-02F9-46CC-8E99-E42269FD460D}" destId="{D59F62AF-BE28-416F-BBF7-98098CA2DCD2}" srcOrd="14" destOrd="0" presId="urn:microsoft.com/office/officeart/2005/8/layout/pyramid2"/>
    <dgm:cxn modelId="{F323820E-9369-45ED-979A-18CC79DCEC54}" type="presParOf" srcId="{E95107F8-02F9-46CC-8E99-E42269FD460D}" destId="{5B6A1F62-8FBD-4CFC-95F9-9ACF4D3DED64}" srcOrd="15" destOrd="0" presId="urn:microsoft.com/office/officeart/2005/8/layout/pyramid2"/>
    <dgm:cxn modelId="{94A27A1E-79E5-4221-912F-EF03AE928B3C}" type="presParOf" srcId="{E95107F8-02F9-46CC-8E99-E42269FD460D}" destId="{41D5AB52-B6DD-4FA0-8C3F-DB68CD58CA06}" srcOrd="16" destOrd="0" presId="urn:microsoft.com/office/officeart/2005/8/layout/pyramid2"/>
    <dgm:cxn modelId="{5771B9B8-34C9-44F2-A757-0AE080601F81}" type="presParOf" srcId="{E95107F8-02F9-46CC-8E99-E42269FD460D}" destId="{38BE94C2-A92B-47F1-B3F1-DA61C3444255}" srcOrd="17" destOrd="0" presId="urn:microsoft.com/office/officeart/2005/8/layout/pyramid2"/>
    <dgm:cxn modelId="{999D8D59-9DC0-4F9A-BB14-22B1EEAB84AA}" type="presParOf" srcId="{E95107F8-02F9-46CC-8E99-E42269FD460D}" destId="{8721CEA4-C104-46E2-92C9-744CA6EA6672}" srcOrd="18" destOrd="0" presId="urn:microsoft.com/office/officeart/2005/8/layout/pyramid2"/>
    <dgm:cxn modelId="{2606B28B-138D-4023-A3A7-39C3DA1B434B}" type="presParOf" srcId="{E95107F8-02F9-46CC-8E99-E42269FD460D}" destId="{2E55C5B8-63F1-4B33-AF5E-8C2DB0A17805}" srcOrd="19" destOrd="0" presId="urn:microsoft.com/office/officeart/2005/8/layout/pyramid2"/>
    <dgm:cxn modelId="{2F758EBD-C96E-4925-AC22-89A8B68A2D08}" type="presParOf" srcId="{E95107F8-02F9-46CC-8E99-E42269FD460D}" destId="{FDE3DC7D-EC64-49A4-9DF7-AA22026D8A13}" srcOrd="20" destOrd="0" presId="urn:microsoft.com/office/officeart/2005/8/layout/pyramid2"/>
    <dgm:cxn modelId="{CCD35C03-66AC-445A-96AA-BC0460FE8F64}" type="presParOf" srcId="{E95107F8-02F9-46CC-8E99-E42269FD460D}" destId="{D66F4BF3-8ADF-4E71-A082-C416A4E0F28F}" srcOrd="21" destOrd="0" presId="urn:microsoft.com/office/officeart/2005/8/layout/pyramid2"/>
    <dgm:cxn modelId="{29659D7B-183E-43F3-B51C-35A293CAC6CA}" type="presParOf" srcId="{E95107F8-02F9-46CC-8E99-E42269FD460D}" destId="{0B8064AB-20FB-4D39-BD69-91E98F04199E}" srcOrd="22" destOrd="0" presId="urn:microsoft.com/office/officeart/2005/8/layout/pyramid2"/>
    <dgm:cxn modelId="{C69B67F9-9F11-4634-B18B-59EA84FA0BBC}" type="presParOf" srcId="{E95107F8-02F9-46CC-8E99-E42269FD460D}" destId="{F8AB47E8-9F03-4871-AE5D-5E6541FA4078}" srcOrd="23" destOrd="0" presId="urn:microsoft.com/office/officeart/2005/8/layout/pyramid2"/>
    <dgm:cxn modelId="{24EA3569-F299-4CFC-B7D9-B963C064AD2E}" type="presParOf" srcId="{E95107F8-02F9-46CC-8E99-E42269FD460D}" destId="{744843AB-9E2F-487A-A69D-AF74EB80CB5E}" srcOrd="24" destOrd="0" presId="urn:microsoft.com/office/officeart/2005/8/layout/pyramid2"/>
    <dgm:cxn modelId="{AE9C1AE8-DF57-494A-A8A3-28C094991EB5}" type="presParOf" srcId="{E95107F8-02F9-46CC-8E99-E42269FD460D}" destId="{D4DE5366-EF39-411C-BE76-C572632BDF19}" srcOrd="25" destOrd="0" presId="urn:microsoft.com/office/officeart/2005/8/layout/pyramid2"/>
    <dgm:cxn modelId="{A31D401D-E136-4A02-B443-644E96643C00}" type="presParOf" srcId="{E95107F8-02F9-46CC-8E99-E42269FD460D}" destId="{8389F72B-C920-488B-A991-2A57A19B7662}" srcOrd="26" destOrd="0" presId="urn:microsoft.com/office/officeart/2005/8/layout/pyramid2"/>
    <dgm:cxn modelId="{7ED8A19C-426C-4272-82B1-972F10295323}" type="presParOf" srcId="{E95107F8-02F9-46CC-8E99-E42269FD460D}" destId="{9AC64165-D702-49AB-A9E7-7C47EF68C6DA}" srcOrd="27" destOrd="0" presId="urn:microsoft.com/office/officeart/2005/8/layout/pyramid2"/>
    <dgm:cxn modelId="{16CEECA8-D163-4720-B360-C92CAFD62C28}" type="presParOf" srcId="{E95107F8-02F9-46CC-8E99-E42269FD460D}" destId="{12BD2C27-AD00-47BD-9D2A-7BB893B83FCF}" srcOrd="28" destOrd="0" presId="urn:microsoft.com/office/officeart/2005/8/layout/pyramid2"/>
    <dgm:cxn modelId="{114A8A7F-47D9-461F-9CBA-D7F140A39C18}" type="presParOf" srcId="{E95107F8-02F9-46CC-8E99-E42269FD460D}" destId="{3C24FA19-9F2C-4192-BB4D-67BC0331CECC}" srcOrd="2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2EAF0F-3FC2-4481-BB01-860EB4ADCD72}">
      <dsp:nvSpPr>
        <dsp:cNvPr id="0" name=""/>
        <dsp:cNvSpPr/>
      </dsp:nvSpPr>
      <dsp:spPr>
        <a:xfrm>
          <a:off x="1061861" y="0"/>
          <a:ext cx="5832648" cy="5832648"/>
        </a:xfrm>
        <a:prstGeom prst="triangle">
          <a:avLst/>
        </a:prstGeom>
        <a:gradFill rotWithShape="0">
          <a:gsLst>
            <a:gs pos="58000">
              <a:srgbClr val="00B0F0"/>
            </a:gs>
            <a:gs pos="31000">
              <a:schemeClr val="bg2">
                <a:lumMod val="7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4A9C7E-23EC-476A-A300-6534AB45CDC4}">
      <dsp:nvSpPr>
        <dsp:cNvPr id="0" name=""/>
        <dsp:cNvSpPr/>
      </dsp:nvSpPr>
      <dsp:spPr>
        <a:xfrm>
          <a:off x="3906706" y="958490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З грудня 2009 р. </a:t>
          </a:r>
          <a:r>
            <a:rPr lang="uk-UA" sz="1000" kern="1200" dirty="0" smtClean="0">
              <a:effectLst/>
            </a:rPr>
            <a:t>Уманський національний університет садівництва</a:t>
          </a:r>
          <a:endParaRPr lang="ru-RU" sz="1000" b="1" kern="1200" dirty="0"/>
        </a:p>
      </dsp:txBody>
      <dsp:txXfrm>
        <a:off x="3906706" y="958490"/>
        <a:ext cx="4788009" cy="284857"/>
      </dsp:txXfrm>
    </dsp:sp>
    <dsp:sp modelId="{B8F87961-EDD0-4ED8-B438-7BF1EDAD74A2}">
      <dsp:nvSpPr>
        <dsp:cNvPr id="0" name=""/>
        <dsp:cNvSpPr/>
      </dsp:nvSpPr>
      <dsp:spPr>
        <a:xfrm>
          <a:off x="3906706" y="1269513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2003 – 2006 рр.   </a:t>
          </a:r>
          <a:r>
            <a:rPr lang="uk-UA" sz="1000" kern="1200" dirty="0" smtClean="0">
              <a:effectLst/>
            </a:rPr>
            <a:t>Уманський державний аграрний університет</a:t>
          </a:r>
          <a:endParaRPr lang="ru-RU" sz="1000" b="1" kern="1200" dirty="0"/>
        </a:p>
      </dsp:txBody>
      <dsp:txXfrm>
        <a:off x="3906706" y="1269513"/>
        <a:ext cx="4788009" cy="284857"/>
      </dsp:txXfrm>
    </dsp:sp>
    <dsp:sp modelId="{C5FB803C-3BCB-4B94-B773-D80758852AD6}">
      <dsp:nvSpPr>
        <dsp:cNvPr id="0" name=""/>
        <dsp:cNvSpPr/>
      </dsp:nvSpPr>
      <dsp:spPr>
        <a:xfrm>
          <a:off x="3906706" y="1580536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2000 – 2003 рр.   </a:t>
          </a:r>
          <a:r>
            <a:rPr lang="uk-UA" sz="1000" kern="1200" dirty="0" smtClean="0">
              <a:effectLst/>
            </a:rPr>
            <a:t>Уманська державна аграрна академія</a:t>
          </a:r>
          <a:endParaRPr lang="ru-RU" sz="1000" b="1" kern="1200" dirty="0"/>
        </a:p>
      </dsp:txBody>
      <dsp:txXfrm>
        <a:off x="3906706" y="1580536"/>
        <a:ext cx="4788009" cy="284857"/>
      </dsp:txXfrm>
    </dsp:sp>
    <dsp:sp modelId="{004FA49F-768C-4A72-9664-53C55B621B88}">
      <dsp:nvSpPr>
        <dsp:cNvPr id="0" name=""/>
        <dsp:cNvSpPr/>
      </dsp:nvSpPr>
      <dsp:spPr>
        <a:xfrm>
          <a:off x="3906706" y="1891559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1996 – 2000 рр.   </a:t>
          </a:r>
          <a:r>
            <a:rPr lang="uk-UA" sz="1000" kern="1200" dirty="0" smtClean="0">
              <a:effectLst/>
            </a:rPr>
            <a:t>Уманська сільськогосподарська академія</a:t>
          </a:r>
          <a:endParaRPr lang="ru-RU" sz="1000" b="1" kern="1200" dirty="0"/>
        </a:p>
      </dsp:txBody>
      <dsp:txXfrm>
        <a:off x="3906706" y="1891559"/>
        <a:ext cx="4788009" cy="284857"/>
      </dsp:txXfrm>
    </dsp:sp>
    <dsp:sp modelId="{DCA10D7D-6D6A-4577-B245-EF61CD4CCAAD}">
      <dsp:nvSpPr>
        <dsp:cNvPr id="0" name=""/>
        <dsp:cNvSpPr/>
      </dsp:nvSpPr>
      <dsp:spPr>
        <a:xfrm>
          <a:off x="3906706" y="2202582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1994 – 1996 рр.   </a:t>
          </a:r>
          <a:r>
            <a:rPr lang="uk-UA" sz="1000" kern="1200" dirty="0" smtClean="0">
              <a:effectLst/>
            </a:rPr>
            <a:t>Уманський сільськогосподарський інститут</a:t>
          </a:r>
          <a:endParaRPr lang="ru-RU" sz="1000" b="1" kern="1200" dirty="0"/>
        </a:p>
      </dsp:txBody>
      <dsp:txXfrm>
        <a:off x="3906706" y="2202582"/>
        <a:ext cx="4788009" cy="284857"/>
      </dsp:txXfrm>
    </dsp:sp>
    <dsp:sp modelId="{71D08A66-AC70-42C3-9B72-A3ACC8B552DE}">
      <dsp:nvSpPr>
        <dsp:cNvPr id="0" name=""/>
        <dsp:cNvSpPr/>
      </dsp:nvSpPr>
      <dsp:spPr>
        <a:xfrm>
          <a:off x="3906706" y="2513604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/>
            <a:t>1936 – 1994 рр.   </a:t>
          </a:r>
          <a:r>
            <a:rPr lang="uk-UA" sz="1000" kern="1200" dirty="0" smtClean="0">
              <a:effectLst/>
            </a:rPr>
            <a:t>Уманський сільськогосподарський інститут ім. О.М. Горького</a:t>
          </a:r>
          <a:endParaRPr lang="ru-RU" sz="1000" kern="1200" dirty="0"/>
        </a:p>
      </dsp:txBody>
      <dsp:txXfrm>
        <a:off x="3906706" y="2513604"/>
        <a:ext cx="4788009" cy="284857"/>
      </dsp:txXfrm>
    </dsp:sp>
    <dsp:sp modelId="{10E66055-38C2-46C8-88DD-F34444FB53F0}">
      <dsp:nvSpPr>
        <dsp:cNvPr id="0" name=""/>
        <dsp:cNvSpPr/>
      </dsp:nvSpPr>
      <dsp:spPr>
        <a:xfrm>
          <a:off x="3906706" y="2824627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1934 – 1936 рр.   </a:t>
          </a:r>
          <a:r>
            <a:rPr lang="uk-UA" sz="1000" kern="1200" dirty="0" smtClean="0">
              <a:effectLst/>
            </a:rPr>
            <a:t>Уманський плодоовочевий інститут</a:t>
          </a:r>
          <a:endParaRPr lang="ru-RU" sz="1000" b="1" kern="1200" dirty="0"/>
        </a:p>
      </dsp:txBody>
      <dsp:txXfrm>
        <a:off x="3906706" y="2824627"/>
        <a:ext cx="4788009" cy="284857"/>
      </dsp:txXfrm>
    </dsp:sp>
    <dsp:sp modelId="{D59F62AF-BE28-416F-BBF7-98098CA2DCD2}">
      <dsp:nvSpPr>
        <dsp:cNvPr id="0" name=""/>
        <dsp:cNvSpPr/>
      </dsp:nvSpPr>
      <dsp:spPr>
        <a:xfrm>
          <a:off x="3906706" y="3135650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1931 – 1934 рр.   </a:t>
          </a:r>
          <a:r>
            <a:rPr lang="uk-UA" sz="1000" kern="1200" dirty="0" smtClean="0">
              <a:effectLst/>
            </a:rPr>
            <a:t>Уманський плодово-ягідний інститут</a:t>
          </a:r>
          <a:endParaRPr lang="ru-RU" sz="1000" b="1" kern="1200" dirty="0"/>
        </a:p>
      </dsp:txBody>
      <dsp:txXfrm>
        <a:off x="3906706" y="3135650"/>
        <a:ext cx="4788009" cy="284857"/>
      </dsp:txXfrm>
    </dsp:sp>
    <dsp:sp modelId="{41D5AB52-B6DD-4FA0-8C3F-DB68CD58CA06}">
      <dsp:nvSpPr>
        <dsp:cNvPr id="0" name=""/>
        <dsp:cNvSpPr/>
      </dsp:nvSpPr>
      <dsp:spPr>
        <a:xfrm>
          <a:off x="3906706" y="3446673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1930 – 1931 рр.   </a:t>
          </a:r>
          <a:r>
            <a:rPr lang="uk-UA" sz="1000" kern="1200" dirty="0" smtClean="0">
              <a:effectLst/>
            </a:rPr>
            <a:t>Уманський садово-городній інститут</a:t>
          </a:r>
          <a:endParaRPr lang="ru-RU" sz="1000" b="1" kern="1200" dirty="0"/>
        </a:p>
      </dsp:txBody>
      <dsp:txXfrm>
        <a:off x="3906706" y="3446673"/>
        <a:ext cx="4788009" cy="284857"/>
      </dsp:txXfrm>
    </dsp:sp>
    <dsp:sp modelId="{8721CEA4-C104-46E2-92C9-744CA6EA6672}">
      <dsp:nvSpPr>
        <dsp:cNvPr id="0" name=""/>
        <dsp:cNvSpPr/>
      </dsp:nvSpPr>
      <dsp:spPr>
        <a:xfrm>
          <a:off x="3906706" y="3757696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1929 – 1930 рр.   </a:t>
          </a:r>
          <a:r>
            <a:rPr lang="uk-UA" sz="1000" kern="1200" dirty="0" smtClean="0">
              <a:effectLst/>
            </a:rPr>
            <a:t>Уманський сільськогосподарський інститут</a:t>
          </a:r>
          <a:endParaRPr lang="ru-RU" sz="1000" b="1" kern="1200" dirty="0"/>
        </a:p>
      </dsp:txBody>
      <dsp:txXfrm>
        <a:off x="3906706" y="3757696"/>
        <a:ext cx="4788009" cy="284857"/>
      </dsp:txXfrm>
    </dsp:sp>
    <dsp:sp modelId="{FDE3DC7D-EC64-49A4-9DF7-AA22026D8A13}">
      <dsp:nvSpPr>
        <dsp:cNvPr id="0" name=""/>
        <dsp:cNvSpPr/>
      </dsp:nvSpPr>
      <dsp:spPr>
        <a:xfrm>
          <a:off x="3906706" y="4068719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1921 – 1929 рр.   </a:t>
          </a:r>
          <a:r>
            <a:rPr lang="uk-UA" sz="1000" kern="1200" dirty="0" smtClean="0">
              <a:effectLst/>
            </a:rPr>
            <a:t>Уманський </a:t>
          </a:r>
          <a:r>
            <a:rPr lang="uk-UA" sz="1000" kern="1200" dirty="0" err="1" smtClean="0">
              <a:effectLst/>
            </a:rPr>
            <a:t>агрополітехнікум</a:t>
          </a:r>
          <a:endParaRPr lang="ru-RU" sz="1000" b="1" kern="1200" dirty="0"/>
        </a:p>
      </dsp:txBody>
      <dsp:txXfrm>
        <a:off x="3906706" y="4068719"/>
        <a:ext cx="4788009" cy="284857"/>
      </dsp:txXfrm>
    </dsp:sp>
    <dsp:sp modelId="{0B8064AB-20FB-4D39-BD69-91E98F04199E}">
      <dsp:nvSpPr>
        <dsp:cNvPr id="0" name=""/>
        <dsp:cNvSpPr/>
      </dsp:nvSpPr>
      <dsp:spPr>
        <a:xfrm>
          <a:off x="3906706" y="4679932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1868 – 1903 рр.   </a:t>
          </a:r>
          <a:r>
            <a:rPr lang="uk-UA" sz="1000" kern="1200" dirty="0" smtClean="0">
              <a:effectLst/>
            </a:rPr>
            <a:t>Уманське училище землеробства і садівництва</a:t>
          </a:r>
          <a:endParaRPr lang="ru-RU" sz="1000" kern="1200" dirty="0"/>
        </a:p>
      </dsp:txBody>
      <dsp:txXfrm>
        <a:off x="3906706" y="4679932"/>
        <a:ext cx="4788009" cy="284857"/>
      </dsp:txXfrm>
    </dsp:sp>
    <dsp:sp modelId="{744843AB-9E2F-487A-A69D-AF74EB80CB5E}">
      <dsp:nvSpPr>
        <dsp:cNvPr id="0" name=""/>
        <dsp:cNvSpPr/>
      </dsp:nvSpPr>
      <dsp:spPr>
        <a:xfrm>
          <a:off x="3906706" y="4990954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1859 – 1868 рр.   </a:t>
          </a:r>
          <a:r>
            <a:rPr lang="uk-UA" sz="1000" kern="1200" dirty="0" smtClean="0">
              <a:effectLst/>
            </a:rPr>
            <a:t>Головне училище садівництва (м. Умань)</a:t>
          </a:r>
          <a:endParaRPr lang="ru-RU" sz="1000" b="1" kern="1200" dirty="0"/>
        </a:p>
      </dsp:txBody>
      <dsp:txXfrm>
        <a:off x="3906706" y="4990954"/>
        <a:ext cx="4788009" cy="284857"/>
      </dsp:txXfrm>
    </dsp:sp>
    <dsp:sp modelId="{8389F72B-C920-488B-A991-2A57A19B7662}">
      <dsp:nvSpPr>
        <dsp:cNvPr id="0" name=""/>
        <dsp:cNvSpPr/>
      </dsp:nvSpPr>
      <dsp:spPr>
        <a:xfrm>
          <a:off x="3906706" y="5301977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/>
            <a:t>1844 – 1859 рр.   </a:t>
          </a:r>
          <a:r>
            <a:rPr lang="uk-UA" sz="1000" kern="1200" dirty="0" smtClean="0">
              <a:effectLst/>
            </a:rPr>
            <a:t>Головне училище садівництва (м. Одеса)</a:t>
          </a:r>
          <a:endParaRPr lang="ru-RU" sz="1000" kern="1200" dirty="0"/>
        </a:p>
      </dsp:txBody>
      <dsp:txXfrm>
        <a:off x="3906706" y="5301977"/>
        <a:ext cx="4788009" cy="284857"/>
      </dsp:txXfrm>
    </dsp:sp>
    <dsp:sp modelId="{12BD2C27-AD00-47BD-9D2A-7BB893B83FCF}">
      <dsp:nvSpPr>
        <dsp:cNvPr id="0" name=""/>
        <dsp:cNvSpPr/>
      </dsp:nvSpPr>
      <dsp:spPr>
        <a:xfrm>
          <a:off x="3906175" y="4379155"/>
          <a:ext cx="4788009" cy="28485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b="1" i="1" kern="1200" dirty="0" smtClean="0">
              <a:effectLst/>
            </a:rPr>
            <a:t>1903 – 1921 рр.   </a:t>
          </a:r>
          <a:r>
            <a:rPr lang="uk-UA" sz="1000" kern="1200" dirty="0" smtClean="0">
              <a:effectLst/>
            </a:rPr>
            <a:t>Уманське училище садівництва і землеробства</a:t>
          </a:r>
          <a:endParaRPr lang="ru-RU" sz="1000" kern="1200" dirty="0"/>
        </a:p>
      </dsp:txBody>
      <dsp:txXfrm>
        <a:off x="3906175" y="4379155"/>
        <a:ext cx="4788009" cy="284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7965D58-D00F-4CA2-A443-1223D8F7D33B}" type="datetimeFigureOut">
              <a:rPr lang="ru-RU"/>
              <a:pPr>
                <a:defRPr/>
              </a:pPr>
              <a:t>08.10.2016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607DA7-8743-4DF4-AFFF-66C4EDA57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762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0886A-503F-4E37-B257-720A9E615B9F}" type="slidenum">
              <a:rPr lang="uk-UA" smtClean="0"/>
              <a:pPr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5657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00076201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F0B6-3258-4514-A7E3-3831003F41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322965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038225"/>
            <a:ext cx="6019800" cy="5087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01F6F-7909-49CB-9127-18D8E72B1E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390792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1AFDF-9F7F-4797-A992-5137658B84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864295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7275"/>
            <a:ext cx="7772400" cy="33496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5C8A-419B-4565-835D-9896DD84B6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034262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ru-RU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ru-RU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11418-17F5-4814-BA5B-6B37AA1547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8223061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3CE7B-D674-4340-9D57-75D5EA5A28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023466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6E451-2048-4E02-B955-C942947F30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3631157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05A7F-869E-4D7C-9F05-8F6BAAC9BD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9318390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6533"/>
            <a:ext cx="3008313" cy="10195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A50A-A390-478A-9A69-F85C6DA472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6383503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610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3375" y="612775"/>
            <a:ext cx="855345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610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F2012-075B-431C-82BA-C5B33E2FF2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842957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58200" cy="887412"/>
          </a:xfrm>
          <a:prstGeom prst="rect">
            <a:avLst/>
          </a:prstGeom>
          <a:effectLst>
            <a:outerShdw blurRad="25400" dist="25400" dir="2400000" algn="ctr" rotWithShape="0">
              <a:schemeClr val="tx1">
                <a:lumMod val="65000"/>
                <a:lumOff val="35000"/>
                <a:alpha val="71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76325"/>
            <a:ext cx="84582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E8057D-08FA-4997-B493-43C45DDA3A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dissolv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DD7E0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rgbClr val="DD7E0E"/>
        </a:buClr>
        <a:buSzPct val="80000"/>
        <a:buFont typeface="Wingdings" pitchFamily="2" charset="2"/>
        <a:buChar char="§"/>
        <a:tabLst>
          <a:tab pos="179388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8163" indent="-273050" algn="l" rtl="0" fontAlgn="base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–"/>
        <a:defRPr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717550" indent="-179388" algn="l" rtl="0" fontAlgn="base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•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896938" indent="-17938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4pPr>
      <a:lvl5pPr marL="1076325" indent="-2730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7" Type="http://schemas.openxmlformats.org/officeDocument/2006/relationships/image" Target="../media/image89.jpe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17" Type="http://schemas.openxmlformats.org/officeDocument/2006/relationships/image" Target="../media/image115.png"/><Relationship Id="rId2" Type="http://schemas.openxmlformats.org/officeDocument/2006/relationships/image" Target="../media/image4.gif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1084" y="4437112"/>
            <a:ext cx="2952328" cy="651723"/>
          </a:xfrm>
        </p:spPr>
        <p:txBody>
          <a:bodyPr rtlCol="0">
            <a:norm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sz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науково-дослідної частини</a:t>
            </a:r>
            <a:endParaRPr lang="uk-UA" sz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uk-UA" sz="1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Полторецький Сергій Петрович</a:t>
            </a:r>
            <a:endParaRPr lang="uk-UA" sz="1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863588" y="1129134"/>
            <a:ext cx="7096311" cy="282892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uk-UA" sz="38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Історія становлення </a:t>
            </a:r>
          </a:p>
          <a:p>
            <a:pPr algn="ctr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uk-UA" sz="38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 сьогодення науки в</a:t>
            </a:r>
          </a:p>
          <a:p>
            <a:pPr algn="ctr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defRPr/>
            </a:pPr>
            <a:r>
              <a:rPr lang="uk-UA" sz="38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Уманському національному університеті садівництва</a:t>
            </a:r>
            <a:endParaRPr lang="uk-UA" sz="38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2" descr="H:\Стенд\лого уну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80628"/>
            <a:ext cx="2056938" cy="225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0" y="80628"/>
            <a:ext cx="1080000" cy="10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5716" y="1412776"/>
            <a:ext cx="5690976" cy="4412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9026" y="470540"/>
            <a:ext cx="320435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Пасіка  Уманського</a:t>
            </a:r>
            <a:r>
              <a:rPr lang="ru-RU" dirty="0" smtClean="0">
                <a:latin typeface="Cambria" panose="02040503050406030204" pitchFamily="18" charset="0"/>
              </a:rPr>
              <a:t> училища </a:t>
            </a:r>
            <a:r>
              <a:rPr lang="uk-UA" dirty="0" smtClean="0">
                <a:latin typeface="Cambria" panose="02040503050406030204" pitchFamily="18" charset="0"/>
              </a:rPr>
              <a:t>землеробства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і </a:t>
            </a:r>
            <a:r>
              <a:rPr lang="uk-UA" dirty="0" smtClean="0">
                <a:latin typeface="Cambria" panose="02040503050406030204" pitchFamily="18" charset="0"/>
              </a:rPr>
              <a:t>садівництва.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8873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652" y="781984"/>
            <a:ext cx="1831994" cy="27158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7652" y="3929878"/>
            <a:ext cx="183199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Пашкевич</a:t>
            </a:r>
          </a:p>
          <a:p>
            <a:pPr algn="ctr"/>
            <a:r>
              <a:rPr lang="ru-RU" i="1" dirty="0">
                <a:latin typeface="+mj-lt"/>
              </a:rPr>
              <a:t>Василь </a:t>
            </a:r>
            <a:r>
              <a:rPr lang="ru-RU" i="1" dirty="0" err="1">
                <a:latin typeface="+mj-lt"/>
              </a:rPr>
              <a:t>Васильович</a:t>
            </a:r>
            <a:endParaRPr lang="ru-RU" i="1" dirty="0">
              <a:latin typeface="+mj-lt"/>
            </a:endParaRPr>
          </a:p>
        </p:txBody>
      </p:sp>
      <p:pic>
        <p:nvPicPr>
          <p:cNvPr id="7" name="Picture 2" descr="D:\Мои документы\Б Нові документи\Чужая работа\Мостовяк\2014\Вересень\Фото\1 - 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7795" y="781984"/>
            <a:ext cx="5542677" cy="32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54015" y="4206877"/>
            <a:ext cx="556415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</a:rPr>
              <a:t>Англійський парк в «Софіївці» закладений </a:t>
            </a:r>
            <a:br>
              <a:rPr lang="uk-UA" dirty="0" smtClean="0">
                <a:latin typeface="Cambria" panose="02040503050406030204" pitchFamily="18" charset="0"/>
              </a:rPr>
            </a:br>
            <a:r>
              <a:rPr lang="uk-UA" dirty="0" smtClean="0">
                <a:latin typeface="Cambria" panose="02040503050406030204" pitchFamily="18" charset="0"/>
              </a:rPr>
              <a:t>В. В. </a:t>
            </a:r>
            <a:r>
              <a:rPr lang="uk-UA" dirty="0" err="1" smtClean="0">
                <a:latin typeface="Cambria" panose="02040503050406030204" pitchFamily="18" charset="0"/>
              </a:rPr>
              <a:t>Пашкевичем</a:t>
            </a:r>
            <a:r>
              <a:rPr lang="uk-UA" dirty="0" smtClean="0">
                <a:latin typeface="Cambria" panose="02040503050406030204" pitchFamily="18" charset="0"/>
              </a:rPr>
              <a:t> (1910 р.).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2188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90" y="1088740"/>
            <a:ext cx="1970652" cy="29992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2490" y="4265092"/>
            <a:ext cx="197065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+mj-lt"/>
              </a:rPr>
              <a:t>Вільгельм</a:t>
            </a:r>
            <a:r>
              <a:rPr lang="uk-UA" dirty="0" smtClean="0">
                <a:latin typeface="+mj-lt"/>
              </a:rPr>
              <a:t> </a:t>
            </a:r>
            <a:r>
              <a:rPr lang="uk-UA" i="1" dirty="0" smtClean="0">
                <a:latin typeface="+mj-lt"/>
              </a:rPr>
              <a:t>Олександрович </a:t>
            </a:r>
            <a:r>
              <a:rPr lang="uk-UA" i="1" dirty="0" err="1" smtClean="0">
                <a:latin typeface="+mj-lt"/>
              </a:rPr>
              <a:t>Поггенполь</a:t>
            </a:r>
            <a:endParaRPr lang="ru-RU" i="1" dirty="0">
              <a:latin typeface="+mj-lt"/>
            </a:endParaRPr>
          </a:p>
        </p:txBody>
      </p:sp>
      <p:pic>
        <p:nvPicPr>
          <p:cNvPr id="7" name="Picture 2" descr="D:\Мои документы\Б Нові документи\Чужая работа\Мостовяк\2014\Вересень\Фото\1 - 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8" r="26702" b="22811"/>
          <a:stretch/>
        </p:blipFill>
        <p:spPr bwMode="auto">
          <a:xfrm>
            <a:off x="3098023" y="1088740"/>
            <a:ext cx="5776316" cy="32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9785" y="4542091"/>
            <a:ext cx="579455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</a:rPr>
              <a:t>Вид на вул. Інститутську й метеостанцію засновану в 1885 р.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09301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0" t="11716" r="9253" b="9398"/>
          <a:stretch/>
        </p:blipFill>
        <p:spPr>
          <a:xfrm>
            <a:off x="683568" y="872716"/>
            <a:ext cx="2520280" cy="36364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4683264"/>
            <a:ext cx="25202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err="1" smtClean="0"/>
              <a:t>Ланцький</a:t>
            </a:r>
            <a:endParaRPr lang="uk-UA" b="1" dirty="0" smtClean="0"/>
          </a:p>
          <a:p>
            <a:pPr algn="ctr"/>
            <a:r>
              <a:rPr lang="uk-UA" i="1" dirty="0" smtClean="0"/>
              <a:t>Юлій Робертович</a:t>
            </a:r>
            <a:endParaRPr lang="ru-RU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8167" y="4406265"/>
            <a:ext cx="378324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</a:rPr>
              <a:t>Медаль «</a:t>
            </a:r>
            <a:r>
              <a:rPr lang="ru-RU" dirty="0" smtClean="0">
                <a:latin typeface="Cambria" panose="02040503050406030204" pitchFamily="18" charset="0"/>
              </a:rPr>
              <a:t>В память 50-</a:t>
            </a:r>
            <a:r>
              <a:rPr lang="ru-RU" dirty="0" err="1" smtClean="0">
                <a:latin typeface="Cambria" panose="02040503050406030204" pitchFamily="18" charset="0"/>
              </a:rPr>
              <a:t>летия</a:t>
            </a:r>
            <a:r>
              <a:rPr lang="ru-RU" dirty="0" smtClean="0">
                <a:latin typeface="Cambria" panose="02040503050406030204" pitchFamily="18" charset="0"/>
              </a:rPr>
              <a:t> Уманского училища земледелия и садоводства 1894 </a:t>
            </a:r>
            <a:r>
              <a:rPr lang="uk-UA" dirty="0" smtClean="0">
                <a:latin typeface="Cambria" panose="02040503050406030204" pitchFamily="18" charset="0"/>
              </a:rPr>
              <a:t>г.»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3908" y="2084484"/>
            <a:ext cx="1980000" cy="19409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156" y="2074196"/>
            <a:ext cx="1980000" cy="194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77121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308" y="692696"/>
            <a:ext cx="2412268" cy="34987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3308" y="4365104"/>
            <a:ext cx="24122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err="1" smtClean="0"/>
              <a:t>Пачоський</a:t>
            </a:r>
            <a:endParaRPr lang="uk-UA" b="1" dirty="0" smtClean="0"/>
          </a:p>
          <a:p>
            <a:pPr algn="ctr"/>
            <a:r>
              <a:rPr lang="uk-UA" i="1" dirty="0" smtClean="0"/>
              <a:t>Йозеф </a:t>
            </a:r>
            <a:r>
              <a:rPr lang="uk-UA" i="1" dirty="0" err="1" smtClean="0"/>
              <a:t>Конрадович</a:t>
            </a:r>
            <a:endParaRPr lang="ru-RU" i="1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564" y="694420"/>
            <a:ext cx="4612564" cy="32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8668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7" r="6460" b="9685"/>
          <a:stretch/>
        </p:blipFill>
        <p:spPr>
          <a:xfrm>
            <a:off x="359532" y="872716"/>
            <a:ext cx="2722065" cy="20522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3601" y="3286725"/>
            <a:ext cx="200991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b="1" dirty="0" err="1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Едельштейн</a:t>
            </a:r>
            <a:endParaRPr lang="ru-RU" b="1" dirty="0">
              <a:latin typeface="+mj-lt"/>
            </a:endParaRPr>
          </a:p>
          <a:p>
            <a:pPr algn="ctr"/>
            <a:r>
              <a:rPr lang="uk-UA" i="1" dirty="0" smtClean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Віталій Іванович</a:t>
            </a:r>
            <a:endParaRPr lang="ru-RU" b="1" i="1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3" t="5355" r="5727" b="6099"/>
          <a:stretch/>
        </p:blipFill>
        <p:spPr>
          <a:xfrm>
            <a:off x="3923927" y="872716"/>
            <a:ext cx="4805778" cy="342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35191" y="4437112"/>
            <a:ext cx="37832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</a:rPr>
              <a:t>Кабінет городництва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6547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564" y="872716"/>
            <a:ext cx="2160240" cy="33128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1550" y="4378008"/>
            <a:ext cx="24122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Корабльов</a:t>
            </a:r>
          </a:p>
          <a:p>
            <a:pPr algn="ctr"/>
            <a:r>
              <a:rPr lang="uk-UA" i="1" dirty="0" smtClean="0"/>
              <a:t>Іполит Іванович</a:t>
            </a:r>
            <a:endParaRPr lang="ru-RU" i="1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2" t="19462" r="8418" b="23736"/>
          <a:stretch/>
        </p:blipFill>
        <p:spPr>
          <a:xfrm>
            <a:off x="3275856" y="347865"/>
            <a:ext cx="4896544" cy="2726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2128" y="3212976"/>
            <a:ext cx="491027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</a:rPr>
              <a:t>Будинок </a:t>
            </a:r>
            <a:r>
              <a:rPr lang="uk-UA" sz="1600" dirty="0" err="1" smtClean="0">
                <a:latin typeface="Cambria" panose="02040503050406030204" pitchFamily="18" charset="0"/>
              </a:rPr>
              <a:t>шовковні</a:t>
            </a:r>
            <a:r>
              <a:rPr lang="uk-UA" sz="1600" dirty="0" smtClean="0">
                <a:latin typeface="Cambria" panose="02040503050406030204" pitchFamily="18" charset="0"/>
              </a:rPr>
              <a:t> і музею шовківництва Уманського училища землеробства і садівництва</a:t>
            </a:r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6" t="181" r="7650" b="2803"/>
          <a:stretch/>
        </p:blipFill>
        <p:spPr>
          <a:xfrm>
            <a:off x="3277564" y="4005064"/>
            <a:ext cx="2988373" cy="23525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4439564"/>
            <a:ext cx="172819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Cambria" panose="02040503050406030204" pitchFamily="18" charset="0"/>
              </a:rPr>
              <a:t>Практичні заняття із шовківництва</a:t>
            </a:r>
            <a:endParaRPr lang="ru-RU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2012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2272" y="1993686"/>
            <a:ext cx="1800000" cy="2496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7284" y="5047615"/>
            <a:ext cx="2069976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 err="1">
                <a:latin typeface="+mj-lt"/>
              </a:rPr>
              <a:t>Шитт</a:t>
            </a:r>
            <a:endParaRPr lang="ru-RU" sz="1700" b="1" dirty="0">
              <a:latin typeface="+mj-lt"/>
            </a:endParaRPr>
          </a:p>
          <a:p>
            <a:pPr algn="ctr"/>
            <a:r>
              <a:rPr lang="ru-RU" sz="1700" i="1" dirty="0">
                <a:latin typeface="+mj-lt"/>
              </a:rPr>
              <a:t>Петро </a:t>
            </a:r>
            <a:r>
              <a:rPr lang="ru-RU" sz="1700" i="1" dirty="0" err="1">
                <a:latin typeface="+mj-lt"/>
              </a:rPr>
              <a:t>Генріхович</a:t>
            </a:r>
            <a:endParaRPr lang="ru-RU" sz="1700" i="1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178" y="2118571"/>
            <a:ext cx="1800000" cy="22868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180" y="5050050"/>
            <a:ext cx="2249996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+mj-lt"/>
              </a:rPr>
              <a:t>Вуколов</a:t>
            </a:r>
          </a:p>
          <a:p>
            <a:pPr algn="ctr"/>
            <a:r>
              <a:rPr lang="ru-RU" sz="1700" i="1" dirty="0" err="1">
                <a:latin typeface="+mj-lt"/>
              </a:rPr>
              <a:t>Сергій</a:t>
            </a:r>
            <a:r>
              <a:rPr lang="ru-RU" sz="1700" i="1" dirty="0">
                <a:latin typeface="+mj-lt"/>
              </a:rPr>
              <a:t> Михайлович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8" t="12600" r="58102" b="63251"/>
          <a:stretch/>
        </p:blipFill>
        <p:spPr>
          <a:xfrm>
            <a:off x="3568509" y="1968455"/>
            <a:ext cx="1790953" cy="25467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41670" y="5047615"/>
            <a:ext cx="2044633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 err="1" smtClean="0">
                <a:latin typeface="+mj-lt"/>
              </a:rPr>
              <a:t>Ро</a:t>
            </a:r>
            <a:endParaRPr lang="ru-RU" sz="1700" b="1" dirty="0" smtClean="0">
              <a:latin typeface="+mj-lt"/>
            </a:endParaRPr>
          </a:p>
          <a:p>
            <a:pPr algn="ctr"/>
            <a:r>
              <a:rPr lang="uk-UA" sz="1700" i="1" dirty="0" smtClean="0">
                <a:latin typeface="+mj-lt"/>
              </a:rPr>
              <a:t>Лев Михайлович</a:t>
            </a:r>
            <a:endParaRPr lang="ru-RU" sz="17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398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479" y="2759923"/>
            <a:ext cx="206997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+mj-lt"/>
              </a:rPr>
              <a:t>Власюк</a:t>
            </a:r>
          </a:p>
          <a:p>
            <a:pPr algn="ctr"/>
            <a:r>
              <a:rPr lang="uk-UA" sz="1600" dirty="0" smtClean="0">
                <a:latin typeface="+mj-lt"/>
              </a:rPr>
              <a:t>Петро Антипович</a:t>
            </a:r>
            <a:endParaRPr lang="uk-UA" sz="16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1898" y="2755325"/>
            <a:ext cx="243001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+mj-lt"/>
              </a:rPr>
              <a:t>Симиренко</a:t>
            </a:r>
          </a:p>
          <a:p>
            <a:pPr algn="ctr"/>
            <a:r>
              <a:rPr lang="uk-UA" sz="1600" dirty="0" smtClean="0">
                <a:latin typeface="+mj-lt"/>
              </a:rPr>
              <a:t>Володимир Львович</a:t>
            </a:r>
            <a:endParaRPr lang="uk-UA" sz="16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0726" y="429574"/>
            <a:ext cx="1620000" cy="20507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50861" y="2755324"/>
            <a:ext cx="219973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+mj-lt"/>
              </a:rPr>
              <a:t>Дука</a:t>
            </a:r>
          </a:p>
          <a:p>
            <a:pPr algn="ctr"/>
            <a:r>
              <a:rPr lang="uk-UA" sz="1600" dirty="0" smtClean="0">
                <a:latin typeface="+mj-lt"/>
              </a:rPr>
              <a:t>Степан Харитонович</a:t>
            </a:r>
            <a:endParaRPr lang="uk-UA" sz="1600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8391" y="3448127"/>
            <a:ext cx="1620000" cy="240154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0043" y="5947468"/>
            <a:ext cx="216024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err="1" smtClean="0">
                <a:latin typeface="+mj-lt"/>
              </a:rPr>
              <a:t>Грюнер</a:t>
            </a:r>
            <a:endParaRPr lang="uk-UA" sz="1600" b="1" dirty="0" smtClean="0">
              <a:latin typeface="+mj-lt"/>
            </a:endParaRPr>
          </a:p>
          <a:p>
            <a:pPr algn="ctr"/>
            <a:r>
              <a:rPr lang="uk-UA" sz="1600" dirty="0" smtClean="0">
                <a:latin typeface="+mj-lt"/>
              </a:rPr>
              <a:t>Макс Миколайович</a:t>
            </a:r>
            <a:endParaRPr lang="uk-UA" sz="1600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6906" y="3492650"/>
            <a:ext cx="1620000" cy="24015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34860" y="5972645"/>
            <a:ext cx="191450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err="1" smtClean="0">
                <a:latin typeface="+mj-lt"/>
              </a:rPr>
              <a:t>Лопатін</a:t>
            </a:r>
            <a:endParaRPr lang="uk-UA" sz="1600" b="1" dirty="0" smtClean="0">
              <a:latin typeface="+mj-lt"/>
            </a:endParaRPr>
          </a:p>
          <a:p>
            <a:pPr algn="ctr"/>
            <a:r>
              <a:rPr lang="uk-UA" sz="1600" dirty="0" smtClean="0">
                <a:latin typeface="+mj-lt"/>
              </a:rPr>
              <a:t>Матвій Іванович</a:t>
            </a:r>
            <a:endParaRPr lang="uk-UA" sz="1600" dirty="0"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0726" y="3595134"/>
            <a:ext cx="1620000" cy="210753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414041" y="5972645"/>
            <a:ext cx="227337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+mj-lt"/>
              </a:rPr>
              <a:t>Любочка</a:t>
            </a:r>
          </a:p>
          <a:p>
            <a:pPr algn="ctr"/>
            <a:r>
              <a:rPr lang="uk-UA" sz="1600" dirty="0" smtClean="0">
                <a:latin typeface="+mj-lt"/>
              </a:rPr>
              <a:t>Микола Федорович</a:t>
            </a:r>
            <a:endParaRPr lang="uk-UA" sz="1600" dirty="0"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/>
          <a:srcRect b="6819"/>
          <a:stretch/>
        </p:blipFill>
        <p:spPr>
          <a:xfrm>
            <a:off x="915060" y="433554"/>
            <a:ext cx="1620000" cy="22377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80" t="12726" r="57681" b="63649"/>
          <a:stretch/>
        </p:blipFill>
        <p:spPr>
          <a:xfrm>
            <a:off x="3827893" y="429574"/>
            <a:ext cx="162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488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Б Нові документи\Чужая работа\Мостовяк\2014\Вересень\Фото\1 - 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5516" y="3330426"/>
            <a:ext cx="4899991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ои документы\Б Нові документи\Чужая работа\Мостовяк\2014\Вересень\Фото\1 - 0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51920" y="404664"/>
            <a:ext cx="5173700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516" y="1867021"/>
            <a:ext cx="320435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Відбудова головного корпусу (1949-1950 рр.).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0923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724" y="116632"/>
            <a:ext cx="5486400" cy="66960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ЕТАПИ СТАНОВЛЕННЯ УМАНСЬКОГО НУС</a:t>
            </a:r>
            <a:endParaRPr lang="ru-RU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648388366"/>
              </p:ext>
            </p:extLst>
          </p:nvPr>
        </p:nvGraphicFramePr>
        <p:xfrm>
          <a:off x="161764" y="872716"/>
          <a:ext cx="882047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12136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2EAF0F-3FC2-4481-BB01-860EB4ADC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222EAF0F-3FC2-4481-BB01-860EB4ADCD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4A9C7E-23EC-476A-A300-6534AB45C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DE4A9C7E-23EC-476A-A300-6534AB45C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F87961-EDD0-4ED8-B438-7BF1EDAD7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B8F87961-EDD0-4ED8-B438-7BF1EDAD7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FB803C-3BCB-4B94-B773-D80758852A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C5FB803C-3BCB-4B94-B773-D80758852A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4FA49F-768C-4A72-9664-53C55B621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04FA49F-768C-4A72-9664-53C55B621B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A10D7D-6D6A-4577-B245-EF61CD4CC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DCA10D7D-6D6A-4577-B245-EF61CD4CC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D08A66-AC70-42C3-9B72-A3ACC8B55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71D08A66-AC70-42C3-9B72-A3ACC8B55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E66055-38C2-46C8-88DD-F34444FB5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10E66055-38C2-46C8-88DD-F34444FB53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9F62AF-BE28-416F-BBF7-98098CA2D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59F62AF-BE28-416F-BBF7-98098CA2D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D5AB52-B6DD-4FA0-8C3F-DB68CD58CA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41D5AB52-B6DD-4FA0-8C3F-DB68CD58CA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21CEA4-C104-46E2-92C9-744CA6EA6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8721CEA4-C104-46E2-92C9-744CA6EA6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E3DC7D-EC64-49A4-9DF7-AA22026D8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dgm id="{FDE3DC7D-EC64-49A4-9DF7-AA22026D8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8064AB-20FB-4D39-BD69-91E98F041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0B8064AB-20FB-4D39-BD69-91E98F0419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4843AB-9E2F-487A-A69D-AF74EB80C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744843AB-9E2F-487A-A69D-AF74EB80CB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89F72B-C920-488B-A991-2A57A19B7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graphicEl>
                                              <a:dgm id="{8389F72B-C920-488B-A991-2A57A19B7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BD2C27-AD00-47BD-9D2A-7BB893B83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12BD2C27-AD00-47BD-9D2A-7BB893B83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3">
        <p:bldSub>
          <a:bldDgm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ои документы\Б Нові документи\Чужая работа\Мостовяк\2014\Вересень\Фото\1 - 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572000" y="116632"/>
            <a:ext cx="4472955" cy="29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ои документы\Б Нові документи\Чужая работа\Мостовяк\2014\Вересень\Фото\1 - 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1520" y="3121552"/>
            <a:ext cx="5184576" cy="34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520788"/>
            <a:ext cx="3468555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Будівля гуртожитку №1 </a:t>
            </a:r>
            <a:br>
              <a:rPr lang="uk-UA" dirty="0" smtClean="0">
                <a:latin typeface="Cambria" panose="02040503050406030204" pitchFamily="18" charset="0"/>
              </a:rPr>
            </a:br>
            <a:r>
              <a:rPr lang="uk-UA" dirty="0" smtClean="0">
                <a:latin typeface="Cambria" panose="02040503050406030204" pitchFamily="18" charset="0"/>
              </a:rPr>
              <a:t>на вул. Глібка, 3</a:t>
            </a:r>
          </a:p>
          <a:p>
            <a:pPr algn="r"/>
            <a:r>
              <a:rPr lang="uk-UA" dirty="0" smtClean="0">
                <a:latin typeface="Cambria" panose="02040503050406030204" pitchFamily="18" charset="0"/>
              </a:rPr>
              <a:t>1964 р.</a:t>
            </a:r>
          </a:p>
          <a:p>
            <a:endParaRPr lang="uk-UA" dirty="0" smtClean="0">
              <a:latin typeface="Cambria" panose="02040503050406030204" pitchFamily="18" charset="0"/>
            </a:endParaRPr>
          </a:p>
          <a:p>
            <a:r>
              <a:rPr lang="uk-UA" dirty="0" smtClean="0">
                <a:latin typeface="Cambria" panose="02040503050406030204" pitchFamily="18" charset="0"/>
              </a:rPr>
              <a:t>1965 р.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923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ои документы\Б Нові документи\Чужая работа\Мостовяк\2014\Вересень\Фото\1 - 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593" y="764704"/>
            <a:ext cx="8024813" cy="477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501" y="5841268"/>
            <a:ext cx="346855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Головний в'їзд (1959 р.).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43335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Мои документы\Б Нові документи\Чужая работа\Мостовяк\2014\Вересень\Фото\1 - 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2675"/>
            <a:ext cx="7488832" cy="483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8232" y="5841268"/>
            <a:ext cx="414151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В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uk-UA" dirty="0" err="1" smtClean="0">
                <a:latin typeface="Cambria" panose="02040503050406030204" pitchFamily="18" charset="0"/>
              </a:rPr>
              <a:t>їзд</a:t>
            </a:r>
            <a:r>
              <a:rPr lang="uk-UA" dirty="0" smtClean="0">
                <a:latin typeface="Cambria" panose="02040503050406030204" pitchFamily="18" charset="0"/>
              </a:rPr>
              <a:t> з боку вулиці Київська (1965 р.).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43335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документы\Б Нові документи\Чужая работа\Мостовяк\2014\Вересень\Фото\1 - 0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626" r="1813"/>
          <a:stretch/>
        </p:blipFill>
        <p:spPr bwMode="auto">
          <a:xfrm>
            <a:off x="4211960" y="116632"/>
            <a:ext cx="4723318" cy="31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ои документы\Б Нові документи\Чужая работа\Мостовяк\2014\Вересень\Фото\1 - 0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69"/>
          <a:stretch/>
        </p:blipFill>
        <p:spPr bwMode="auto">
          <a:xfrm>
            <a:off x="179512" y="3290343"/>
            <a:ext cx="4789141" cy="327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592796"/>
            <a:ext cx="3468555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Будівля гуртожитку №5</a:t>
            </a:r>
            <a:br>
              <a:rPr lang="uk-UA" dirty="0" smtClean="0">
                <a:latin typeface="Cambria" panose="02040503050406030204" pitchFamily="18" charset="0"/>
              </a:rPr>
            </a:br>
            <a:r>
              <a:rPr lang="uk-UA" dirty="0" smtClean="0">
                <a:latin typeface="Cambria" panose="02040503050406030204" pitchFamily="18" charset="0"/>
              </a:rPr>
              <a:t>на вул. Глібка, 5</a:t>
            </a:r>
          </a:p>
          <a:p>
            <a:pPr algn="r"/>
            <a:r>
              <a:rPr lang="uk-UA" dirty="0" smtClean="0">
                <a:latin typeface="Cambria" panose="02040503050406030204" pitchFamily="18" charset="0"/>
              </a:rPr>
              <a:t>1964 р.</a:t>
            </a:r>
          </a:p>
          <a:p>
            <a:endParaRPr lang="uk-UA" dirty="0" smtClean="0">
              <a:latin typeface="Cambria" panose="02040503050406030204" pitchFamily="18" charset="0"/>
            </a:endParaRPr>
          </a:p>
          <a:p>
            <a:r>
              <a:rPr lang="uk-UA" dirty="0" smtClean="0">
                <a:latin typeface="Cambria" panose="02040503050406030204" pitchFamily="18" charset="0"/>
              </a:rPr>
              <a:t>1966 р.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923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документы\Б Нові документи\Чужая работа\Мостовяк\2014\Вересень\Фото\1 - 0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131839" y="572985"/>
            <a:ext cx="5855697" cy="26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ои документы\Б Нові документи\Чужая работа\Мостовяк\2014\Вересень\Фото\1 - 0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3508" y="3248980"/>
            <a:ext cx="6102350" cy="32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524" y="2456892"/>
            <a:ext cx="274167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Будівля спортзалу (1965 і 1966 рр.).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0923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ои документы\Б Нові документи\Чужая работа\Мостовяк\2014\Вересень\Фото\1 - 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73" y="764704"/>
            <a:ext cx="812175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6093296"/>
            <a:ext cx="417646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ambria" panose="02040503050406030204" pitchFamily="18" charset="0"/>
              </a:rPr>
              <a:t>Горіхова алея по вул. Інститутська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3173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Мои документы\Б Нові документи\Чужая работа\Мостовяк\2014\Вересень\Фото\1 - 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232" y="595130"/>
            <a:ext cx="7320727" cy="47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8609" y="5517232"/>
            <a:ext cx="54199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Будівництво навчального корпусу №4 (1972 р.).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43335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Б Нові документи\Чужая работа\Мостовяк\2014\Вересень\Фото\1 - 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250"/>
          <a:stretch/>
        </p:blipFill>
        <p:spPr bwMode="auto">
          <a:xfrm>
            <a:off x="143508" y="3096317"/>
            <a:ext cx="5376862" cy="319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Мои документы\Б Нові документи\Чужая работа\Мостовяк\2014\Вересень\Фото\1 - 0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671900" y="258416"/>
            <a:ext cx="5376862" cy="28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916832"/>
            <a:ext cx="320435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Будівля бібліотеки і читального залу             (1949</a:t>
            </a:r>
            <a:br>
              <a:rPr lang="uk-UA" dirty="0" smtClean="0">
                <a:latin typeface="Cambria" panose="02040503050406030204" pitchFamily="18" charset="0"/>
              </a:rPr>
            </a:br>
            <a:r>
              <a:rPr lang="uk-UA" dirty="0" smtClean="0">
                <a:latin typeface="Cambria" panose="02040503050406030204" pitchFamily="18" charset="0"/>
              </a:rPr>
              <a:t>і 1956 рр.).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0923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7284" y="4509120"/>
            <a:ext cx="20699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err="1"/>
              <a:t>Шкварук</a:t>
            </a:r>
            <a:endParaRPr lang="uk-UA" sz="1600" b="1" dirty="0"/>
          </a:p>
          <a:p>
            <a:pPr algn="ctr"/>
            <a:r>
              <a:rPr lang="uk-UA" sz="1600" i="1" dirty="0"/>
              <a:t>Микола Матвійович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180" y="4511555"/>
            <a:ext cx="2249996" cy="8771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+mj-lt"/>
              </a:rPr>
              <a:t>Бугай</a:t>
            </a:r>
          </a:p>
          <a:p>
            <a:pPr algn="ctr"/>
            <a:r>
              <a:rPr lang="ru-RU" sz="1700" i="1" dirty="0">
                <a:latin typeface="+mj-lt"/>
              </a:rPr>
              <a:t>Самсон Митрофанович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41670" y="4509120"/>
            <a:ext cx="20446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err="1"/>
              <a:t>Головцов</a:t>
            </a:r>
            <a:r>
              <a:rPr lang="uk-UA" sz="1600" dirty="0"/>
              <a:t> </a:t>
            </a:r>
          </a:p>
          <a:p>
            <a:pPr algn="ctr"/>
            <a:r>
              <a:rPr lang="uk-UA" sz="1600" i="1" dirty="0"/>
              <a:t>Леонтій Аврамович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704" y="1593300"/>
            <a:ext cx="2018474" cy="265646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3102" y="1593300"/>
            <a:ext cx="1800000" cy="266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2272" y="1593300"/>
            <a:ext cx="1800000" cy="26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50563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9259" y="883584"/>
            <a:ext cx="1859294" cy="27562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99892" y="3969060"/>
            <a:ext cx="253802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MT"/>
              </a:rPr>
              <a:t>Рубін</a:t>
            </a:r>
          </a:p>
          <a:p>
            <a:pPr algn="ctr"/>
            <a:r>
              <a:rPr lang="uk-UA" i="1" dirty="0" smtClean="0">
                <a:latin typeface="ArialMT"/>
              </a:rPr>
              <a:t>Симон </a:t>
            </a:r>
            <a:r>
              <a:rPr lang="uk-UA" i="1" dirty="0" err="1" smtClean="0">
                <a:latin typeface="ArialMT"/>
              </a:rPr>
              <a:t>Самійлович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xmlns="" val="6936700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133146"/>
            <a:ext cx="6804756" cy="46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21768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12" y="424864"/>
            <a:ext cx="1620000" cy="19988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3808" y="2553027"/>
            <a:ext cx="1800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err="1" smtClean="0">
                <a:latin typeface="+mj-lt"/>
              </a:rPr>
              <a:t>Мусатов</a:t>
            </a:r>
            <a:endParaRPr lang="uk-UA" sz="1400" dirty="0" smtClean="0">
              <a:latin typeface="+mj-lt"/>
            </a:endParaRPr>
          </a:p>
          <a:p>
            <a:pPr algn="ctr"/>
            <a:r>
              <a:rPr lang="uk-UA" sz="1400" dirty="0" smtClean="0">
                <a:latin typeface="+mj-lt"/>
              </a:rPr>
              <a:t>Георгій Іванович</a:t>
            </a:r>
            <a:endParaRPr lang="uk-UA" sz="14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5040" y="427335"/>
            <a:ext cx="1620000" cy="19963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5040" y="2553027"/>
            <a:ext cx="1800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err="1" smtClean="0">
                <a:latin typeface="+mj-lt"/>
              </a:rPr>
              <a:t>Карасюк</a:t>
            </a:r>
            <a:endParaRPr lang="uk-UA" sz="1400" dirty="0" smtClean="0">
              <a:latin typeface="+mj-lt"/>
            </a:endParaRPr>
          </a:p>
          <a:p>
            <a:pPr algn="ctr"/>
            <a:r>
              <a:rPr lang="uk-UA" sz="1400" dirty="0" smtClean="0">
                <a:latin typeface="+mj-lt"/>
              </a:rPr>
              <a:t>Іван Маркіянович</a:t>
            </a:r>
            <a:endParaRPr lang="uk-UA" sz="14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b="15988"/>
          <a:stretch/>
        </p:blipFill>
        <p:spPr>
          <a:xfrm>
            <a:off x="5031004" y="430688"/>
            <a:ext cx="1620000" cy="19802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44702" y="2557751"/>
            <a:ext cx="1800000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300" dirty="0" err="1" smtClean="0">
                <a:latin typeface="+mj-lt"/>
              </a:rPr>
              <a:t>Здоровцов</a:t>
            </a:r>
            <a:endParaRPr lang="uk-UA" sz="1300" dirty="0" smtClean="0">
              <a:latin typeface="+mj-lt"/>
            </a:endParaRPr>
          </a:p>
          <a:p>
            <a:pPr algn="ctr"/>
            <a:r>
              <a:rPr lang="uk-UA" sz="1300" dirty="0" smtClean="0">
                <a:latin typeface="+mj-lt"/>
              </a:rPr>
              <a:t>Олександр Іванович</a:t>
            </a:r>
            <a:endParaRPr lang="uk-UA" sz="1300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t="4985" b="10881"/>
          <a:stretch/>
        </p:blipFill>
        <p:spPr>
          <a:xfrm>
            <a:off x="7128284" y="429457"/>
            <a:ext cx="1620000" cy="19914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38284" y="2560906"/>
            <a:ext cx="1800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+mj-lt"/>
              </a:rPr>
              <a:t>Копитко</a:t>
            </a:r>
          </a:p>
          <a:p>
            <a:pPr algn="ctr"/>
            <a:r>
              <a:rPr lang="uk-UA" sz="1400" dirty="0" smtClean="0">
                <a:latin typeface="+mj-lt"/>
              </a:rPr>
              <a:t>Петро Григорович</a:t>
            </a:r>
            <a:endParaRPr lang="uk-UA" sz="1400" dirty="0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t="7496"/>
          <a:stretch/>
        </p:blipFill>
        <p:spPr>
          <a:xfrm>
            <a:off x="685276" y="3310692"/>
            <a:ext cx="1620000" cy="22215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3112" y="5613737"/>
            <a:ext cx="1800000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300" dirty="0" smtClean="0">
                <a:latin typeface="+mj-lt"/>
              </a:rPr>
              <a:t>Ольховська-</a:t>
            </a:r>
            <a:r>
              <a:rPr lang="uk-UA" sz="1300" dirty="0" err="1" smtClean="0">
                <a:latin typeface="+mj-lt"/>
              </a:rPr>
              <a:t>Буркова</a:t>
            </a:r>
            <a:endParaRPr lang="uk-UA" sz="1300" dirty="0" smtClean="0">
              <a:latin typeface="+mj-lt"/>
            </a:endParaRPr>
          </a:p>
          <a:p>
            <a:pPr algn="ctr"/>
            <a:r>
              <a:rPr lang="uk-UA" sz="1300" dirty="0" smtClean="0">
                <a:latin typeface="+mj-lt"/>
              </a:rPr>
              <a:t>Антоніна Кузьмівна</a:t>
            </a:r>
            <a:endParaRPr lang="uk-UA" sz="1300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/>
          <a:srcRect b="17629"/>
          <a:stretch/>
        </p:blipFill>
        <p:spPr>
          <a:xfrm>
            <a:off x="2925040" y="3320988"/>
            <a:ext cx="1620000" cy="198022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35040" y="5582960"/>
            <a:ext cx="1800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+mj-lt"/>
              </a:rPr>
              <a:t>Грицаєнко</a:t>
            </a:r>
          </a:p>
          <a:p>
            <a:pPr algn="ctr"/>
            <a:r>
              <a:rPr lang="uk-UA" sz="1400" dirty="0" smtClean="0">
                <a:latin typeface="+mj-lt"/>
              </a:rPr>
              <a:t>Зінаїда Мартинівна</a:t>
            </a:r>
            <a:endParaRPr lang="uk-UA" sz="14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1004" y="3295987"/>
            <a:ext cx="1620000" cy="197658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944702" y="5582960"/>
            <a:ext cx="1800000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300" dirty="0" smtClean="0">
                <a:latin typeface="+mj-lt"/>
              </a:rPr>
              <a:t>Зінченко</a:t>
            </a:r>
          </a:p>
          <a:p>
            <a:pPr algn="ctr"/>
            <a:r>
              <a:rPr lang="uk-UA" sz="1300" dirty="0" smtClean="0">
                <a:latin typeface="+mj-lt"/>
              </a:rPr>
              <a:t>Олександр Іванович</a:t>
            </a:r>
            <a:endParaRPr lang="uk-UA" sz="1300" dirty="0"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28284" y="3303907"/>
            <a:ext cx="1620000" cy="195434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04476" y="5590092"/>
            <a:ext cx="2067616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/>
            <a:r>
              <a:rPr lang="uk-UA" sz="1300" dirty="0" smtClean="0">
                <a:latin typeface="+mj-lt"/>
              </a:rPr>
              <a:t>Єщенко</a:t>
            </a:r>
          </a:p>
          <a:p>
            <a:pPr algn="ctr"/>
            <a:r>
              <a:rPr lang="uk-UA" sz="1300" dirty="0" smtClean="0">
                <a:latin typeface="+mj-lt"/>
              </a:rPr>
              <a:t>Володимир Омельянович</a:t>
            </a:r>
            <a:endParaRPr lang="uk-UA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2563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7284" y="4509120"/>
            <a:ext cx="206997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ArialMT"/>
              </a:rPr>
              <a:t>Лихацький</a:t>
            </a:r>
          </a:p>
          <a:p>
            <a:pPr algn="ctr"/>
            <a:r>
              <a:rPr lang="uk-UA" sz="1600" i="1" dirty="0">
                <a:latin typeface="ArialMT"/>
              </a:rPr>
              <a:t>Віталій Іванович</a:t>
            </a:r>
            <a:endParaRPr lang="uk-UA" sz="16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180" y="4511555"/>
            <a:ext cx="2249996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 err="1">
                <a:latin typeface="+mj-lt"/>
              </a:rPr>
              <a:t>Чучмій</a:t>
            </a:r>
            <a:endParaRPr lang="ru-RU" sz="1700" b="1" dirty="0">
              <a:latin typeface="+mj-lt"/>
            </a:endParaRPr>
          </a:p>
          <a:p>
            <a:pPr algn="ctr"/>
            <a:r>
              <a:rPr lang="uk-UA" sz="1700" i="1" dirty="0" smtClean="0">
                <a:latin typeface="+mj-lt"/>
              </a:rPr>
              <a:t>Іван Петрович</a:t>
            </a:r>
            <a:endParaRPr lang="uk-UA" sz="1700" i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41670" y="4509120"/>
            <a:ext cx="204463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ArialMT"/>
              </a:rPr>
              <a:t>Опалко</a:t>
            </a:r>
            <a:endParaRPr lang="ru-RU" sz="1600" b="1" dirty="0">
              <a:latin typeface="ArialMT"/>
            </a:endParaRPr>
          </a:p>
          <a:p>
            <a:pPr algn="ctr"/>
            <a:r>
              <a:rPr lang="uk-UA" sz="1600" i="1" dirty="0">
                <a:latin typeface="ArialMT"/>
              </a:rPr>
              <a:t>Анатолій Іванович</a:t>
            </a:r>
            <a:endParaRPr lang="ru-RU" sz="1600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78" y="1593298"/>
            <a:ext cx="1800000" cy="26683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986" y="1596746"/>
            <a:ext cx="1800000" cy="2622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2272" y="1593298"/>
            <a:ext cx="1800000" cy="216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248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24810"/>
            <a:ext cx="6301208" cy="5095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Факультети Уманського НУС</a:t>
            </a:r>
            <a:endParaRPr lang="ru-RU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486403" name="Group 3"/>
          <p:cNvGrpSpPr>
            <a:grpSpLocks/>
          </p:cNvGrpSpPr>
          <p:nvPr/>
        </p:nvGrpSpPr>
        <p:grpSpPr bwMode="auto">
          <a:xfrm>
            <a:off x="1547664" y="728700"/>
            <a:ext cx="6120681" cy="5904656"/>
            <a:chOff x="1488" y="960"/>
            <a:chExt cx="2928" cy="2880"/>
          </a:xfrm>
        </p:grpSpPr>
        <p:grpSp>
          <p:nvGrpSpPr>
            <p:cNvPr id="486405" name="Group 5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057" y="862"/>
              <a:chExt cx="1549" cy="1351"/>
            </a:xfrm>
          </p:grpSpPr>
          <p:sp>
            <p:nvSpPr>
              <p:cNvPr id="486406" name="AutoShape 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07" name="AutoShape 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08" name="AutoShape 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86411" name="Group 11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110" y="2656"/>
              <a:chExt cx="1549" cy="1351"/>
            </a:xfrm>
          </p:grpSpPr>
          <p:sp>
            <p:nvSpPr>
              <p:cNvPr id="486412" name="AutoShape 12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13" name="AutoShape 13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14" name="AutoShape 14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86417" name="Group 17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3174" y="2656"/>
              <a:chExt cx="1549" cy="1351"/>
            </a:xfrm>
          </p:grpSpPr>
          <p:sp>
            <p:nvSpPr>
              <p:cNvPr id="486418" name="AutoShape 1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19" name="AutoShape 1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20" name="AutoShape 20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86423" name="Group 23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2057" y="862"/>
              <a:chExt cx="1549" cy="1351"/>
            </a:xfrm>
          </p:grpSpPr>
          <p:sp>
            <p:nvSpPr>
              <p:cNvPr id="486424" name="AutoShape 24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25" name="AutoShape 25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26" name="AutoShape 26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86429" name="Group 29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174" y="2656"/>
              <a:chExt cx="1549" cy="1351"/>
            </a:xfrm>
          </p:grpSpPr>
          <p:sp>
            <p:nvSpPr>
              <p:cNvPr id="486430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31" name="AutoShape 3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32" name="AutoShape 32"/>
              <p:cNvSpPr>
                <a:spLocks noChangeArrowheads="1"/>
              </p:cNvSpPr>
              <p:nvPr/>
            </p:nvSpPr>
            <p:spPr bwMode="gray">
              <a:xfrm>
                <a:off x="3263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41D592">
                      <a:gamma/>
                      <a:shade val="51373"/>
                      <a:invGamma/>
                    </a:srgbClr>
                  </a:gs>
                  <a:gs pos="100000">
                    <a:srgbClr val="41D59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86435" name="Group 35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3174" y="2656"/>
              <a:chExt cx="1549" cy="1351"/>
            </a:xfrm>
          </p:grpSpPr>
          <p:sp>
            <p:nvSpPr>
              <p:cNvPr id="486436" name="AutoShape 36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37" name="AutoShape 37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38" name="AutoShape 38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99CC">
                      <a:gamma/>
                      <a:shade val="84706"/>
                      <a:invGamma/>
                    </a:srgbClr>
                  </a:gs>
                  <a:gs pos="100000">
                    <a:srgbClr val="0099CC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86441" name="Group 41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3174" y="2656"/>
              <a:chExt cx="1549" cy="1351"/>
            </a:xfrm>
          </p:grpSpPr>
          <p:sp>
            <p:nvSpPr>
              <p:cNvPr id="486442" name="AutoShape 4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43" name="AutoShape 4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6444" name="AutoShape 4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3CCCC">
                      <a:gamma/>
                      <a:shade val="46275"/>
                      <a:invGamma/>
                    </a:srgbClr>
                  </a:gs>
                  <a:gs pos="100000">
                    <a:srgbClr val="33CCCC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pic>
        <p:nvPicPr>
          <p:cNvPr id="47" name="Picture 2" descr="H:\Стенд\лого уну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0092" y="2842920"/>
            <a:ext cx="1620000" cy="177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" descr="D:\Мои документы\Б Нові документи\Чужая работа\Мостовяк\2013\Агр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884" y="908896"/>
            <a:ext cx="1382196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7" descr="D:\Мои документы\Б Нові документи\Чужая работа\УНУС_2011\Робота\Умань\6\6.1.8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1" y="1844824"/>
            <a:ext cx="1576852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" descr="D:\Мои документы\Б Нові документи\Чужая работа\Мостовяк\2013\Плодо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9645" y="1917008"/>
            <a:ext cx="1349745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 descr="D:\Мои документы\Б Нові документи\Чужая работа\Мостовяк\2013\Інженер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2010" y="3861048"/>
            <a:ext cx="1362539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 descr="D:\Мои документы\Б Нові документи\Чужая работа\Мостовяк\2013\Економ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9323" y="4869336"/>
            <a:ext cx="1412757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9" descr="D:\Мои документы\Б Нові документи\Чужая работа\Мостовяк\2013\Менедж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4042" y="3897228"/>
            <a:ext cx="1362015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31448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Коледжі\До 170 річчя історія коледжів\Ананьїв\01.JPG"/>
          <p:cNvPicPr>
            <a:picLocks noChangeAspect="1" noChangeArrowheads="1"/>
          </p:cNvPicPr>
          <p:nvPr/>
        </p:nvPicPr>
        <p:blipFill>
          <a:blip r:embed="rId3" cstate="print"/>
          <a:srcRect l="10820" t="9618" r="8028" b="18247"/>
          <a:stretch>
            <a:fillRect/>
          </a:stretch>
        </p:blipFill>
        <p:spPr bwMode="auto">
          <a:xfrm>
            <a:off x="107505" y="332656"/>
            <a:ext cx="2304255" cy="1584176"/>
          </a:xfrm>
          <a:prstGeom prst="rect">
            <a:avLst/>
          </a:prstGeom>
          <a:noFill/>
        </p:spPr>
      </p:pic>
      <p:pic>
        <p:nvPicPr>
          <p:cNvPr id="19459" name="Picture 3" descr="C:\Users\user\Desktop\Коледжі\До 170 річчя історія коледжів\Ананьїв\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158" y="332656"/>
            <a:ext cx="1920322" cy="14401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73628" y="651465"/>
            <a:ext cx="4320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Ананьївський коледж </a:t>
            </a:r>
            <a:br>
              <a:rPr lang="uk-UA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заснований у серпні 1930 року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період свого існування коледж випустив </a:t>
            </a:r>
            <a:b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 20 тисяч спеціалістів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79612" y="2132856"/>
            <a:ext cx="4320000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Городищенський коледж </a:t>
            </a:r>
            <a:br>
              <a:rPr lang="uk-UA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заснований у жовтні 1891 року на базі 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Мошно-Городищенської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школи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період з 1930 року коледж випустив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 25 тисяч спеціалістів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Documents and Settings\User\Рабочий стол\УманьКнига\навчальний корпус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2232248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User\Рабочий стол\УманьКнига\1вересня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92" b="20408"/>
          <a:stretch>
            <a:fillRect/>
          </a:stretch>
        </p:blipFill>
        <p:spPr bwMode="auto">
          <a:xfrm>
            <a:off x="6972158" y="2348880"/>
            <a:ext cx="2064338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483768" y="3933056"/>
            <a:ext cx="4320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Тальнівський коледж </a:t>
            </a:r>
            <a:br>
              <a:rPr lang="uk-UA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заснований у 1967році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57 років свого існування коледж випустив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10142 спеціалісти 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70" t="6835" b="28608"/>
          <a:stretch>
            <a:fillRect/>
          </a:stretch>
        </p:blipFill>
        <p:spPr>
          <a:xfrm>
            <a:off x="179512" y="3825044"/>
            <a:ext cx="2232248" cy="1188132"/>
          </a:xfrm>
          <a:prstGeom prst="rect">
            <a:avLst/>
          </a:prstGeom>
        </p:spPr>
      </p:pic>
      <p:pic>
        <p:nvPicPr>
          <p:cNvPr id="19460" name="Picture 4" descr="C:\Users\user\Desktop\Коледжі\До 170 річчя історія коледжів\Тальянки\дипломи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4969" y="3573016"/>
            <a:ext cx="1134700" cy="14401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484248" y="5517232"/>
            <a:ext cx="432000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Тальянківський коледж </a:t>
            </a:r>
            <a:br>
              <a:rPr lang="uk-UA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заснований у 1921  році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93 роки свого існування коледж випустив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22 400  спеціалістів</a:t>
            </a:r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user\Desktop\Коледжі\До 170 річчя історія коледжів\Тальянки\Головний корпус коледжу.tif"/>
          <p:cNvPicPr/>
          <p:nvPr/>
        </p:nvPicPr>
        <p:blipFill>
          <a:blip r:embed="rId9" cstate="print"/>
          <a:srcRect l="6039" t="8682" r="11836" b="27331"/>
          <a:stretch>
            <a:fillRect/>
          </a:stretch>
        </p:blipFill>
        <p:spPr bwMode="auto">
          <a:xfrm>
            <a:off x="179512" y="5305958"/>
            <a:ext cx="2232248" cy="125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user\Desktop\Коледжі\До 170 річчя історія коледжів\Тальянки\Викладач Скомороха Г.І. із студентами на фермі .tif"/>
          <p:cNvPicPr/>
          <p:nvPr/>
        </p:nvPicPr>
        <p:blipFill>
          <a:blip r:embed="rId10" cstate="print"/>
          <a:srcRect t="22650"/>
          <a:stretch>
            <a:fillRect/>
          </a:stretch>
        </p:blipFill>
        <p:spPr bwMode="auto">
          <a:xfrm>
            <a:off x="6972158" y="5413970"/>
            <a:ext cx="1944216" cy="111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92408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леджі\До 170 річчя історія коледжів\Шевченкове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28900"/>
            <a:ext cx="2400189" cy="1800199"/>
          </a:xfrm>
          <a:prstGeom prst="rect">
            <a:avLst/>
          </a:prstGeom>
          <a:noFill/>
        </p:spPr>
      </p:pic>
      <p:pic>
        <p:nvPicPr>
          <p:cNvPr id="1028" name="Picture 4" descr="C:\Users\user\Desktop\Коледжі\До 170 річчя історія коледжів\Шевченкове\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252" y="2672916"/>
            <a:ext cx="2160240" cy="151216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916216" y="2996952"/>
            <a:ext cx="3600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Шевченківський коледж </a:t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засновано 11березня 1929 року. </a:t>
            </a:r>
            <a:b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вісімдесят  п'ять років свого існування</a:t>
            </a:r>
            <a:b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коледж випустив 14852 спеціаліста </a:t>
            </a:r>
            <a:endParaRPr kumimoji="0" lang="uk-UA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Коледж"/>
          <p:cNvPicPr>
            <a:picLocks noChangeAspect="1" noChangeArrowheads="1"/>
          </p:cNvPicPr>
          <p:nvPr/>
        </p:nvPicPr>
        <p:blipFill>
          <a:blip r:embed="rId4" cstate="print"/>
          <a:srcRect t="23799"/>
          <a:stretch>
            <a:fillRect/>
          </a:stretch>
        </p:blipFill>
        <p:spPr bwMode="auto">
          <a:xfrm>
            <a:off x="107505" y="332656"/>
            <a:ext cx="24721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15816" y="692116"/>
            <a:ext cx="3600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Уманський коледж </a:t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засновано у 1930 році.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84 роки свого існування коледж випустив  близько 30 тисяч спеціалістів </a:t>
            </a:r>
            <a:endParaRPr kumimoji="0" lang="uk-UA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Изображение в Музей (Руденко)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40252" y="332656"/>
            <a:ext cx="2161309" cy="213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Temp\Rar$DI00.075\Навчальний корпус Чигиринського економ¦ко-правового коледжу Уманського НУС.JPG"/>
          <p:cNvPicPr/>
          <p:nvPr/>
        </p:nvPicPr>
        <p:blipFill>
          <a:blip r:embed="rId6" cstate="print"/>
          <a:srcRect l="10577" t="2563" b="18911"/>
          <a:stretch>
            <a:fillRect/>
          </a:stretch>
        </p:blipFill>
        <p:spPr bwMode="auto">
          <a:xfrm>
            <a:off x="143508" y="4831990"/>
            <a:ext cx="243619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915816" y="5048890"/>
            <a:ext cx="3600000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Чигиринський коледж </a:t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засновано у 1938 році.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76 років свого існування коледж випустив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17836</a:t>
            </a:r>
            <a:r>
              <a:rPr lang="ru-RU" sz="1400" dirty="0" smtClean="0"/>
              <a:t> 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спеціалістів </a:t>
            </a:r>
            <a:endParaRPr kumimoji="0" lang="uk-UA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user\AppData\Local\Temp\Rar$DI00.290\Вруч.диплом¦в 1954 р¦к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4048" y="4737737"/>
            <a:ext cx="2190750" cy="161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5349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9980220"/>
              </p:ext>
            </p:extLst>
          </p:nvPr>
        </p:nvGraphicFramePr>
        <p:xfrm>
          <a:off x="416719" y="1844824"/>
          <a:ext cx="8458200" cy="439248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28637">
                  <a:extLst>
                    <a:ext uri="{9D8B030D-6E8A-4147-A177-3AD203B41FA5}">
                      <a16:colId xmlns:a16="http://schemas.microsoft.com/office/drawing/2014/main" xmlns="" val="3564201226"/>
                    </a:ext>
                  </a:extLst>
                </a:gridCol>
                <a:gridCol w="1611700">
                  <a:extLst>
                    <a:ext uri="{9D8B030D-6E8A-4147-A177-3AD203B41FA5}">
                      <a16:colId xmlns:a16="http://schemas.microsoft.com/office/drawing/2014/main" xmlns="" val="391637502"/>
                    </a:ext>
                  </a:extLst>
                </a:gridCol>
                <a:gridCol w="6317863">
                  <a:extLst>
                    <a:ext uri="{9D8B030D-6E8A-4147-A177-3AD203B41FA5}">
                      <a16:colId xmlns:a16="http://schemas.microsoft.com/office/drawing/2014/main" xmlns="" val="884242141"/>
                    </a:ext>
                  </a:extLst>
                </a:gridCol>
              </a:tblGrid>
              <a:tr h="567282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з/п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№ державної реєстрації</a:t>
                      </a:r>
                      <a:endParaRPr lang="uk-UA" sz="14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Назва програми</a:t>
                      </a:r>
                      <a:endParaRPr lang="uk-UA" sz="14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 anchor="ctr"/>
                </a:tc>
                <a:extLst>
                  <a:ext uri="{0D108BD9-81ED-4DB2-BD59-A6C34878D82A}">
                    <a16:rowId xmlns:a16="http://schemas.microsoft.com/office/drawing/2014/main" xmlns="" val="1616929844"/>
                  </a:ext>
                </a:extLst>
              </a:tr>
              <a:tr h="486568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err="1" smtClean="0">
                          <a:effectLst/>
                        </a:rPr>
                        <a:t>0116U003207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Оптимізація використання природного і ресурсного потенціалу </a:t>
                      </a:r>
                      <a:r>
                        <a:rPr lang="uk-UA" sz="1100" noProof="0" dirty="0" err="1" smtClean="0">
                          <a:effectLst/>
                        </a:rPr>
                        <a:t>агроекосистем</a:t>
                      </a:r>
                      <a:r>
                        <a:rPr lang="uk-UA" sz="1100" noProof="0" dirty="0" smtClean="0">
                          <a:effectLst/>
                        </a:rPr>
                        <a:t> Правобережного Лісостепу України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147868629"/>
                  </a:ext>
                </a:extLst>
              </a:tr>
              <a:tr h="301932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0116U003208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Розробка технологій зберігання і переробки продуктів рослинництва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4080618978"/>
                  </a:ext>
                </a:extLst>
              </a:tr>
              <a:tr h="486568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0116U003210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Теоретико-методологічні та прикладні засади соціально-економічного розвитку аграрної сфери економіки України в умовах глобалізації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132396928"/>
                  </a:ext>
                </a:extLst>
              </a:tr>
              <a:tr h="486568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0111U001928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Удосконалення існуючих та розробка нових технологій вирощування садивного матеріалу, плодів, ягід і винограду в Правобережному Лісостепу України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97338091"/>
                  </a:ext>
                </a:extLst>
              </a:tr>
              <a:tr h="301932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0113U002614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Дослідження механізованих процесів агропромислового виробництва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1876636917"/>
                  </a:ext>
                </a:extLst>
              </a:tr>
              <a:tr h="486568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0108U009772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Розробка методологічних підходів і практичного механізму еколого-збалансованого природокористування у сфері аграрного виробництва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2365892227"/>
                  </a:ext>
                </a:extLst>
              </a:tr>
              <a:tr h="486568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0115U002988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Концептуальні засади розвитку туристично-рекреаційного комплексу та </a:t>
                      </a:r>
                      <a:r>
                        <a:rPr lang="uk-UA" sz="1100" noProof="0" dirty="0" err="1" smtClean="0">
                          <a:effectLst/>
                        </a:rPr>
                        <a:t>готельно</a:t>
                      </a:r>
                      <a:r>
                        <a:rPr lang="uk-UA" sz="1100" noProof="0" dirty="0" smtClean="0">
                          <a:effectLst/>
                        </a:rPr>
                        <a:t>-ресторанного бізнесу в умовах глобалізаційних процесів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4038087391"/>
                  </a:ext>
                </a:extLst>
              </a:tr>
              <a:tr h="301932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0115U002788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Фонд рідкісної книги Наукової бібліотеки національного університету садівництва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2343084988"/>
                  </a:ext>
                </a:extLst>
              </a:tr>
              <a:tr h="486568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0116U003209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Методологічні та організаційні аспекти досліджень у галузі соціальних, гуманітарних та природничих наук в аграрному вищому навчальному закладі</a:t>
                      </a:r>
                      <a:endParaRPr lang="uk-UA" sz="1100" noProof="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36419" marR="36419" marT="18209" marB="18209"/>
                </a:tc>
                <a:extLst>
                  <a:ext uri="{0D108BD9-81ED-4DB2-BD59-A6C34878D82A}">
                    <a16:rowId xmlns:a16="http://schemas.microsoft.com/office/drawing/2014/main" xmlns="" val="386134312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1103548"/>
            <a:ext cx="6874024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напрями</a:t>
            </a: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наукових</a:t>
            </a: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1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досліджень</a:t>
            </a:r>
            <a:endParaRPr kumimoji="0" lang="uk-UA" altLang="ru-RU" sz="6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013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1068329"/>
              </p:ext>
            </p:extLst>
          </p:nvPr>
        </p:nvGraphicFramePr>
        <p:xfrm>
          <a:off x="647564" y="584684"/>
          <a:ext cx="3888432" cy="617712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1407490295"/>
                    </a:ext>
                  </a:extLst>
                </a:gridCol>
              </a:tblGrid>
              <a:tr h="117438"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Вітчизняне наукове співробітництво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068026792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Дослідна станція «Маяк» Інституту овочівництва і баштанництва </a:t>
                      </a:r>
                      <a:r>
                        <a:rPr lang="uk-UA" sz="7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НААН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4291855390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ДП ДАК «Хліб України» «Уманський елеватор».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834928006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ДП «Уманське лісове господарство», с. Дмитрушки, Уманського р-ну.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207905660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Житомирський національний агроекологічний університет.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055286124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 «ТК Уманьхліб».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594599250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агроекології і природокористування НААН України.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42664932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картоплярства НААН України.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582719714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мікробіології і вірусології ім. Д.К.Заболотного НАН України.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600078798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Інститут овочівництва і баштанництва НААН.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2249509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післядипломної освіти національного університету харчових 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652709179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сільського господарства Полісся </a:t>
                      </a:r>
                      <a:r>
                        <a:rPr lang="uk-UA" sz="7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НААН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України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23540169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помології ім. Л.П.Симиренка НААН України.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600681333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сільського господарства Карпатського регіону НААН.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303317081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Інститут рослинництва ім. В.Я.Юр’єва НААН України.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820742694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Київський національний університет будівництва та архітектури.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931009739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Національна асоціація наукових, технологічних парків та інших інноваційних організацій 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України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982266840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Національний дендрологічний парк «Софіївка» НАН України.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737315067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Національний університет харчових технологій.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4094019255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Ніжинський державний університет імені Миколи 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Гоголя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918470425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 «</a:t>
                      </a:r>
                      <a:r>
                        <a:rPr lang="uk-UA" sz="7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Уманьферммаш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007853897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Південно-Українська філія </a:t>
                      </a:r>
                      <a:r>
                        <a:rPr lang="uk-UA" sz="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УкрНДІПВТ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ім. </a:t>
                      </a:r>
                      <a:r>
                        <a:rPr lang="uk-UA" sz="7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Л.Погорілого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934571532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Подільський державний аграрно-технічний 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університет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185438166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«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Дикун»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4029015924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ПП «Фенікс 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Агро»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45393333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ПРАТ "УКРААГРО НПК".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588055841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ПОСП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«Уманський тепличний комбінат».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504692829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ПСП "Лебідь", с. Зятківці, Гайсинський р-н, Вінницька обл.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007827647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СТОВ Агроко», с. Крутьки, Чорнобаївський р-н., Черкаська обл.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1974304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АгроРось», м. Корсунь-Шевченківський, Черкаська обл.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582990232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«Брусвяна», с. Костовці, Брусиловський р-н.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003293080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«Всеукраїнський науковий інститут селекції (ВНІС)», м. Київ.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4067930734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«Долинівка», Кіровоградська обл., Гайворонський р-н.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315028388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«Седна-Агро», м. Монастирище, Черкаська обл.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219548412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 «Сіріус-Агро».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1156938551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Торгово промислова Палата Італії в україні (ССІРU).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971429816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Туристична агенція </a:t>
                      </a:r>
                      <a:r>
                        <a:rPr lang="uk-UA" sz="7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ВІВА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-ТУР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013853782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Ужгородський національний університет.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972967905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Уманська дослідно-селекційна станція ІБКіЦБ  НААН.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4025683858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Устимівська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дослідна станція 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рослинництва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072963175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Фермерське господарство «Агрофірма «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Базис»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3426580606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Харківський національний аграрний університет ім. В.В.Докучаєва.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559634667"/>
                  </a:ext>
                </a:extLst>
              </a:tr>
              <a:tr h="117438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Черкаський національний університет ім. Богдана Хмельницького.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71" marR="20971" marT="10486" marB="10486" anchor="ctr"/>
                </a:tc>
                <a:extLst>
                  <a:ext uri="{0D108BD9-81ED-4DB2-BD59-A6C34878D82A}">
                    <a16:rowId xmlns:a16="http://schemas.microsoft.com/office/drawing/2014/main" xmlns="" val="22734522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1588751"/>
              </p:ext>
            </p:extLst>
          </p:nvPr>
        </p:nvGraphicFramePr>
        <p:xfrm>
          <a:off x="4824028" y="574720"/>
          <a:ext cx="3888000" cy="606847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888000">
                  <a:extLst>
                    <a:ext uri="{9D8B030D-6E8A-4147-A177-3AD203B41FA5}">
                      <a16:colId xmlns:a16="http://schemas.microsoft.com/office/drawing/2014/main" xmlns="" val="3908835009"/>
                    </a:ext>
                  </a:extLst>
                </a:gridCol>
              </a:tblGrid>
              <a:tr h="123382"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Міжнародне наукове співробітництво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433449572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Аграрний університет ім. Хугона Колонтая, Республіка Польща, м. Краків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055525056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Агроімпульс, Швейцарія.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796326143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Білоруський державний аграрний технічний університет, Республіка Білорусь, м. Мінськ.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622635451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Варшавський університет менеджменту, Республіка Польща, Варшава.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433056182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Варшавський університет, Республіка Польща, Варшава.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503914216"/>
                  </a:ext>
                </a:extLst>
              </a:tr>
              <a:tr h="103824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Вища національна сільськогосподарська школа, Французька Республіка, </a:t>
                      </a:r>
                      <a:r>
                        <a:rPr lang="uk-UA" sz="7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Бордо.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074506277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Вища сільськогосподарська школа, м. Варшава.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654511611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Господарська академія ім. Д.А.Ценова, Республіка Болгарія, м. Свіщов.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808206658"/>
                  </a:ext>
                </a:extLst>
              </a:tr>
              <a:tr h="224731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Державна Вища Професійна Школа ім. Яна Гродка, Республіка Польща, </a:t>
                      </a:r>
                      <a:b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 Сянок.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026088104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Державна вища професійна школа, Республіка Польща, м. Плоцьк.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773909369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Державна вища школа ім. Папи Павла ІІ, Республіка Польща, м. Біла Підляська.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395522922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Державна вища школа професійної освіти, Республіка Польща, м. Гожів Великопольський.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433502873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ІЛС, Канада.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791456679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ІЛС, Швеція.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302665128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Ісфрада, Франція.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710818261"/>
                  </a:ext>
                </a:extLst>
              </a:tr>
              <a:tr h="224731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Кубанський державний аграрний університет, Російська Федерація, </a:t>
                      </a:r>
                      <a:b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 Краснодар.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646899967"/>
                  </a:ext>
                </a:extLst>
              </a:tr>
              <a:tr h="224731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Лого, Аполло, Німецький Селянський Союз, господарства Міхаеля Шумахера та Петера Штоппеля, Німеччина.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742661034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Монгольський державний сільськогосподарський університет, м. Улан-Батор.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241933247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Національний вищий інститут агрономії, харчових технологій та екології, Французька Республіка, м. Діжон.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349131481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Підприємство «ТЗОВ АТЕНА», Польща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532443607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Природничий університет у м. Вроцлав, Республіка Польща, м. Вроцлав.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197853402"/>
                  </a:ext>
                </a:extLst>
              </a:tr>
              <a:tr h="224731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Республіканське науково-виробниче дочірне унітарне підприємство «Інститут  плодівництва», Мінський район, Білорусь.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120360710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Садівниче господарство Батістіні Вівай, Італія.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347922555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САЕП, Австралія.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716564600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САЕП, МАСТ, ВОРК &amp;ТРЕВЕЛ, США.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962510247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Сімо, Фінляндія.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05020180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СтіхтінгАутвісселінг, Нідерланди.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4285444041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Технологічний університет короля Монгкута в Тонбурі, Королівство Тайланд, м. Тонбур.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44137546"/>
                  </a:ext>
                </a:extLst>
              </a:tr>
              <a:tr h="224731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Тираспольський аграрно-технічний коледж ім. М.Ф. Фрунзе, Придністровська Молдавська Республіка, м. Тирасполь.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19411106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Університет Бремен, м. Бремен, Німеччина.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856304717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Університет Менделя, Чеська республіка, м. Брно.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737198598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Університет Південної Богемії, Чеська республіка, м. Чеські Будейовіци.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2850852064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Університет прикладних наук Нойбранденбург, Федеративна Республіка Німеччина, м. Нойбранденбург.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1764530511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Фірма «Ром і Гаас», Польща.</a:t>
                      </a:r>
                      <a:endParaRPr lang="ru-RU" sz="7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394104961"/>
                  </a:ext>
                </a:extLst>
              </a:tr>
              <a:tr h="123382"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Фірма «</a:t>
                      </a:r>
                      <a:r>
                        <a:rPr lang="uk-UA" sz="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ФМС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Кемікал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Інтернешнл </a:t>
                      </a:r>
                      <a:r>
                        <a:rPr lang="uk-UA" sz="7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</a:t>
                      </a:r>
                      <a:r>
                        <a:rPr lang="uk-UA" sz="7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Швейцарія.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2" marR="22032" marT="11016" marB="11016" anchor="ctr"/>
                </a:tc>
                <a:extLst>
                  <a:ext uri="{0D108BD9-81ED-4DB2-BD59-A6C34878D82A}">
                    <a16:rowId xmlns:a16="http://schemas.microsoft.com/office/drawing/2014/main" xmlns="" val="70218236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47864" y="124631"/>
            <a:ext cx="264290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kern="1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Наукове</a:t>
            </a:r>
            <a:r>
              <a:rPr lang="uk-UA" kern="1800" dirty="0">
                <a:solidFill>
                  <a:schemeClr val="accent5">
                    <a:lumMod val="75000"/>
                  </a:schemeClr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1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співробітництво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009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8557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5463" indent="0">
              <a:buFont typeface="Wingdings" pitchFamily="2" charset="2"/>
              <a:buNone/>
              <a:defRPr/>
            </a:pPr>
            <a:endParaRPr lang="uk-UA" sz="1800" dirty="0" smtClean="0"/>
          </a:p>
          <a:p>
            <a:pPr marL="1795463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r>
              <a:rPr lang="uk-UA" sz="1800" dirty="0" err="1" smtClean="0"/>
              <a:t>ISHS</a:t>
            </a:r>
            <a:r>
              <a:rPr lang="uk-UA" sz="1800" dirty="0" smtClean="0"/>
              <a:t> (Міжнародна Асоціація Наукового Садівництва)</a:t>
            </a: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r>
              <a:rPr lang="uk-UA" sz="1800" dirty="0" err="1" smtClean="0"/>
              <a:t>Magna</a:t>
            </a:r>
            <a:r>
              <a:rPr lang="uk-UA" sz="1800" dirty="0" smtClean="0"/>
              <a:t> </a:t>
            </a:r>
            <a:r>
              <a:rPr lang="uk-UA" sz="1800" dirty="0" err="1" smtClean="0"/>
              <a:t>Charta</a:t>
            </a:r>
            <a:r>
              <a:rPr lang="uk-UA" sz="1800" dirty="0" smtClean="0"/>
              <a:t> </a:t>
            </a:r>
            <a:r>
              <a:rPr lang="uk-UA" sz="1800" dirty="0" err="1" smtClean="0"/>
              <a:t>Observatory</a:t>
            </a:r>
            <a:r>
              <a:rPr lang="uk-UA" sz="1800" dirty="0" smtClean="0"/>
              <a:t> (Велика хартія університетів)</a:t>
            </a: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endParaRPr lang="en-US" sz="1800" dirty="0" smtClean="0"/>
          </a:p>
          <a:p>
            <a:pPr marL="1795463" indent="0">
              <a:buFont typeface="Wingdings" pitchFamily="2" charset="2"/>
              <a:buNone/>
              <a:defRPr/>
            </a:pPr>
            <a:r>
              <a:rPr lang="en-US" sz="1800" dirty="0" smtClean="0"/>
              <a:t>TEMPUS</a:t>
            </a:r>
            <a:r>
              <a:rPr lang="uk-UA" sz="1800" dirty="0" smtClean="0"/>
              <a:t>-</a:t>
            </a:r>
            <a:r>
              <a:rPr lang="uk-UA" sz="1800" dirty="0" err="1" smtClean="0"/>
              <a:t>QANTUS</a:t>
            </a:r>
            <a:r>
              <a:rPr lang="uk-UA" sz="1800" dirty="0" smtClean="0"/>
              <a:t> (Міжнародний консорціум з розробки рамки кваліфікацій у сфері екології, охорони навколишнього природного середовища та збалансованого природокористування)</a:t>
            </a:r>
            <a:endParaRPr lang="en-US" sz="1800" dirty="0" smtClean="0"/>
          </a:p>
        </p:txBody>
      </p:sp>
      <p:pic>
        <p:nvPicPr>
          <p:cNvPr id="7" name="Picture 2" descr="http://www.ishs.org/sites/all/themes/ishs_theme/images/bg-mainnav-hom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48" r="51659" b="6323"/>
          <a:stretch/>
        </p:blipFill>
        <p:spPr bwMode="auto">
          <a:xfrm>
            <a:off x="611560" y="2303892"/>
            <a:ext cx="801186" cy="10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 Observatory Magna Charta Universitat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179" y="3699693"/>
            <a:ext cx="17335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4" y="4869160"/>
            <a:ext cx="2227580" cy="118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1467534"/>
            <a:ext cx="597666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</a:rPr>
              <a:t>Співпраця з українськими виробниками і зарубіжними консорціумами</a:t>
            </a:r>
            <a:endParaRPr lang="uk-UA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3919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18864" y="1207716"/>
            <a:ext cx="8229600" cy="702053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Університет входить до Міжнародних 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і Всеукраїнських спілок та асоціацій</a:t>
            </a:r>
            <a:endParaRPr lang="uk-UA" sz="18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2780928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/>
              <a:t>Міжнародного екологічного рейтингу університетів (</a:t>
            </a:r>
            <a:r>
              <a:rPr lang="uk-UA" dirty="0" err="1"/>
              <a:t>Green</a:t>
            </a:r>
            <a:r>
              <a:rPr lang="uk-UA" dirty="0"/>
              <a:t> </a:t>
            </a:r>
            <a:r>
              <a:rPr lang="uk-UA" dirty="0" err="1"/>
              <a:t>Metric</a:t>
            </a:r>
            <a:r>
              <a:rPr lang="uk-UA" dirty="0"/>
              <a:t> </a:t>
            </a:r>
            <a:r>
              <a:rPr lang="uk-UA" dirty="0" err="1"/>
              <a:t>World</a:t>
            </a:r>
            <a:r>
              <a:rPr lang="uk-UA" dirty="0"/>
              <a:t> </a:t>
            </a:r>
            <a:r>
              <a:rPr lang="uk-UA" dirty="0" err="1"/>
              <a:t>University</a:t>
            </a:r>
            <a:r>
              <a:rPr lang="uk-UA" dirty="0"/>
              <a:t> </a:t>
            </a:r>
            <a:r>
              <a:rPr lang="uk-UA" dirty="0" err="1"/>
              <a:t>Ranking</a:t>
            </a:r>
            <a:r>
              <a:rPr lang="uk-UA" dirty="0"/>
              <a:t> </a:t>
            </a:r>
            <a:r>
              <a:rPr lang="uk-UA" dirty="0" err="1"/>
              <a:t>on</a:t>
            </a:r>
            <a:r>
              <a:rPr lang="uk-UA" dirty="0"/>
              <a:t> </a:t>
            </a:r>
            <a:r>
              <a:rPr lang="uk-UA" dirty="0" err="1"/>
              <a:t>Sustainability</a:t>
            </a:r>
            <a:r>
              <a:rPr lang="uk-UA" dirty="0"/>
              <a:t>);</a:t>
            </a:r>
          </a:p>
          <a:p>
            <a:pPr lvl="0"/>
            <a:endParaRPr lang="uk-UA" dirty="0" smtClean="0"/>
          </a:p>
          <a:p>
            <a:pPr lvl="0"/>
            <a:endParaRPr lang="uk-UA" dirty="0"/>
          </a:p>
          <a:p>
            <a:pPr lvl="0"/>
            <a:r>
              <a:rPr lang="uk-UA" dirty="0" smtClean="0"/>
              <a:t>Асоціації </a:t>
            </a:r>
            <a:r>
              <a:rPr lang="uk-UA" dirty="0"/>
              <a:t>виробників часнику;</a:t>
            </a:r>
          </a:p>
          <a:p>
            <a:pPr lvl="0"/>
            <a:endParaRPr lang="uk-UA" dirty="0" smtClean="0"/>
          </a:p>
          <a:p>
            <a:pPr lvl="0"/>
            <a:endParaRPr lang="uk-UA" dirty="0"/>
          </a:p>
          <a:p>
            <a:pPr lvl="0"/>
            <a:endParaRPr lang="uk-UA" dirty="0" smtClean="0"/>
          </a:p>
          <a:p>
            <a:pPr lvl="0"/>
            <a:r>
              <a:rPr lang="uk-UA" dirty="0" smtClean="0"/>
              <a:t>Асоціації </a:t>
            </a:r>
            <a:r>
              <a:rPr lang="uk-UA" dirty="0" err="1"/>
              <a:t>грибовиробників</a:t>
            </a:r>
            <a:r>
              <a:rPr lang="uk-UA" dirty="0"/>
              <a:t> України;</a:t>
            </a:r>
          </a:p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Української </a:t>
            </a:r>
            <a:r>
              <a:rPr lang="uk-UA" dirty="0"/>
              <a:t>спілки </a:t>
            </a:r>
            <a:r>
              <a:rPr lang="uk-UA" dirty="0" smtClean="0"/>
              <a:t>ірису</a:t>
            </a:r>
            <a:endParaRPr lang="en-US" dirty="0"/>
          </a:p>
        </p:txBody>
      </p:sp>
      <p:pic>
        <p:nvPicPr>
          <p:cNvPr id="8" name="Picture 2" descr="http://greenmetric.ui.ac.id/wp-content/uploads/2015/07/logo_gm_smal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1400175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3597897"/>
            <a:ext cx="1512167" cy="91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509120"/>
            <a:ext cx="12215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6" cstate="print"/>
          <a:srcRect b="9319"/>
          <a:stretch/>
        </p:blipFill>
        <p:spPr bwMode="auto">
          <a:xfrm>
            <a:off x="611560" y="5517232"/>
            <a:ext cx="1372359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10814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AutoShape 2"/>
          <p:cNvSpPr>
            <a:spLocks noChangeArrowheads="1"/>
          </p:cNvSpPr>
          <p:nvPr/>
        </p:nvSpPr>
        <p:spPr bwMode="ltGray">
          <a:xfrm rot="5400000">
            <a:off x="-2331751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B0BAD8">
                  <a:gamma/>
                  <a:tint val="45490"/>
                  <a:invGamma/>
                </a:srgbClr>
              </a:gs>
              <a:gs pos="100000">
                <a:srgbClr val="B0BAD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9491" name="AutoShape 3"/>
          <p:cNvSpPr>
            <a:spLocks noChangeArrowheads="1"/>
          </p:cNvSpPr>
          <p:nvPr/>
        </p:nvSpPr>
        <p:spPr bwMode="ltGray">
          <a:xfrm rot="5400000" flipH="1">
            <a:off x="-1926143" y="20629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B8CCFE">
                  <a:gamma/>
                  <a:tint val="39216"/>
                  <a:invGamma/>
                </a:srgbClr>
              </a:gs>
              <a:gs pos="100000">
                <a:srgbClr val="B8CCF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9492" name="AutoShape 4"/>
          <p:cNvSpPr>
            <a:spLocks noChangeArrowheads="1"/>
          </p:cNvSpPr>
          <p:nvPr/>
        </p:nvSpPr>
        <p:spPr bwMode="gray">
          <a:xfrm>
            <a:off x="2042843" y="5303274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Доцентів – 232</a:t>
            </a:r>
            <a:endParaRPr lang="en-US" altLang="ru-RU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9493" name="AutoShape 5"/>
          <p:cNvSpPr>
            <a:spLocks noChangeArrowheads="1"/>
          </p:cNvSpPr>
          <p:nvPr/>
        </p:nvSpPr>
        <p:spPr bwMode="gray">
          <a:xfrm>
            <a:off x="2439419" y="4581128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6195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Докторів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наук – 36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libri"/>
              <a:cs typeface="Times New Roman"/>
            </a:endParaRPr>
          </a:p>
        </p:txBody>
      </p:sp>
      <p:sp>
        <p:nvSpPr>
          <p:cNvPr id="319494" name="AutoShape 6"/>
          <p:cNvSpPr>
            <a:spLocks noChangeArrowheads="1"/>
          </p:cNvSpPr>
          <p:nvPr/>
        </p:nvSpPr>
        <p:spPr bwMode="gray">
          <a:xfrm>
            <a:off x="2546315" y="3857104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Професорів – 33</a:t>
            </a:r>
            <a:endParaRPr lang="en-US" altLang="ru-RU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9495" name="AutoShape 7"/>
          <p:cNvSpPr>
            <a:spLocks noChangeArrowheads="1"/>
          </p:cNvSpPr>
          <p:nvPr/>
        </p:nvSpPr>
        <p:spPr bwMode="gray">
          <a:xfrm>
            <a:off x="2456615" y="3068960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Кафедри – 29</a:t>
            </a:r>
            <a:endParaRPr lang="en-US" altLang="ru-RU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9496" name="AutoShape 8"/>
          <p:cNvSpPr>
            <a:spLocks noChangeArrowheads="1"/>
          </p:cNvSpPr>
          <p:nvPr/>
        </p:nvSpPr>
        <p:spPr bwMode="gray">
          <a:xfrm>
            <a:off x="2142495" y="2308932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b="1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Факультети</a:t>
            </a:r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– </a:t>
            </a:r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6</a:t>
            </a:r>
            <a:endParaRPr lang="en-US" altLang="ru-RU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19497" name="Group 9"/>
          <p:cNvGrpSpPr>
            <a:grpSpLocks/>
          </p:cNvGrpSpPr>
          <p:nvPr/>
        </p:nvGrpSpPr>
        <p:grpSpPr bwMode="auto">
          <a:xfrm>
            <a:off x="1799520" y="2379781"/>
            <a:ext cx="381000" cy="381000"/>
            <a:chOff x="2078" y="1680"/>
            <a:chExt cx="1615" cy="1615"/>
          </a:xfrm>
        </p:grpSpPr>
        <p:sp>
          <p:nvSpPr>
            <p:cNvPr id="319498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499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00" name="Oval 1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01" name="Oval 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02" name="Oval 1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9503" name="Oval 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19504" name="Group 16"/>
          <p:cNvGrpSpPr>
            <a:grpSpLocks/>
          </p:cNvGrpSpPr>
          <p:nvPr/>
        </p:nvGrpSpPr>
        <p:grpSpPr bwMode="auto">
          <a:xfrm>
            <a:off x="2151254" y="3140968"/>
            <a:ext cx="381000" cy="381000"/>
            <a:chOff x="2078" y="1680"/>
            <a:chExt cx="1615" cy="1615"/>
          </a:xfrm>
        </p:grpSpPr>
        <p:sp>
          <p:nvSpPr>
            <p:cNvPr id="319505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06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07" name="Oval 1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08" name="Oval 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09" name="Oval 2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9510" name="Oval 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19511" name="Group 23"/>
          <p:cNvGrpSpPr>
            <a:grpSpLocks/>
          </p:cNvGrpSpPr>
          <p:nvPr/>
        </p:nvGrpSpPr>
        <p:grpSpPr bwMode="auto">
          <a:xfrm>
            <a:off x="2265282" y="3912096"/>
            <a:ext cx="381000" cy="381000"/>
            <a:chOff x="2078" y="1680"/>
            <a:chExt cx="1615" cy="1615"/>
          </a:xfrm>
        </p:grpSpPr>
        <p:sp>
          <p:nvSpPr>
            <p:cNvPr id="319512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13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14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15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16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9517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19518" name="Group 30"/>
          <p:cNvGrpSpPr>
            <a:grpSpLocks/>
          </p:cNvGrpSpPr>
          <p:nvPr/>
        </p:nvGrpSpPr>
        <p:grpSpPr bwMode="auto">
          <a:xfrm>
            <a:off x="2090152" y="4653136"/>
            <a:ext cx="381000" cy="381000"/>
            <a:chOff x="2078" y="1680"/>
            <a:chExt cx="1615" cy="1615"/>
          </a:xfrm>
        </p:grpSpPr>
        <p:sp>
          <p:nvSpPr>
            <p:cNvPr id="319519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20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21" name="Oval 3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22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23" name="Oval 3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9524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19525" name="Group 37"/>
          <p:cNvGrpSpPr>
            <a:grpSpLocks/>
          </p:cNvGrpSpPr>
          <p:nvPr/>
        </p:nvGrpSpPr>
        <p:grpSpPr bwMode="auto">
          <a:xfrm>
            <a:off x="1734552" y="5366656"/>
            <a:ext cx="355600" cy="381000"/>
            <a:chOff x="2078" y="1680"/>
            <a:chExt cx="1615" cy="1615"/>
          </a:xfrm>
        </p:grpSpPr>
        <p:sp>
          <p:nvSpPr>
            <p:cNvPr id="319526" name="Oval 3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27" name="Oval 3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9528" name="Oval 4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29" name="Oval 4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19530" name="Oval 4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9531" name="Oval 4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319532" name="Rectangle 44"/>
          <p:cNvSpPr>
            <a:spLocks noGrp="1" noChangeArrowheads="1"/>
          </p:cNvSpPr>
          <p:nvPr>
            <p:ph type="title"/>
          </p:nvPr>
        </p:nvSpPr>
        <p:spPr>
          <a:xfrm>
            <a:off x="1199925" y="619046"/>
            <a:ext cx="6972475" cy="721722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altLang="ru-RU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Навчальна структура Уманського НУС</a:t>
            </a:r>
            <a:endParaRPr lang="en-US" altLang="ru-RU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gray">
          <a:xfrm>
            <a:off x="1498277" y="1601038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b="1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Інститути</a:t>
            </a:r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– </a:t>
            </a:r>
            <a:r>
              <a:rPr lang="ru-RU" altLang="ru-RU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1</a:t>
            </a:r>
            <a:endParaRPr lang="en-US" altLang="ru-RU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46" name="Group 37"/>
          <p:cNvGrpSpPr>
            <a:grpSpLocks/>
          </p:cNvGrpSpPr>
          <p:nvPr/>
        </p:nvGrpSpPr>
        <p:grpSpPr bwMode="auto">
          <a:xfrm>
            <a:off x="1199925" y="1750214"/>
            <a:ext cx="355600" cy="381000"/>
            <a:chOff x="2078" y="1680"/>
            <a:chExt cx="1615" cy="1615"/>
          </a:xfrm>
        </p:grpSpPr>
        <p:sp>
          <p:nvSpPr>
            <p:cNvPr id="47" name="Oval 3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3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Oval 4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0" name="Oval 4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1" name="Oval 4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2" name="Oval 4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53" name="AutoShape 5"/>
          <p:cNvSpPr>
            <a:spLocks noChangeArrowheads="1"/>
          </p:cNvSpPr>
          <p:nvPr/>
        </p:nvSpPr>
        <p:spPr bwMode="gray">
          <a:xfrm>
            <a:off x="1278399" y="5981340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6195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Кандидатів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наук – 311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libri"/>
              <a:cs typeface="Times New Roman"/>
            </a:endParaRPr>
          </a:p>
        </p:txBody>
      </p:sp>
      <p:grpSp>
        <p:nvGrpSpPr>
          <p:cNvPr id="54" name="Group 30"/>
          <p:cNvGrpSpPr>
            <a:grpSpLocks/>
          </p:cNvGrpSpPr>
          <p:nvPr/>
        </p:nvGrpSpPr>
        <p:grpSpPr bwMode="auto">
          <a:xfrm>
            <a:off x="954363" y="5981340"/>
            <a:ext cx="381000" cy="381000"/>
            <a:chOff x="2078" y="1680"/>
            <a:chExt cx="1615" cy="1615"/>
          </a:xfrm>
        </p:grpSpPr>
        <p:sp>
          <p:nvSpPr>
            <p:cNvPr id="55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8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9" name="Oval 3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0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pic>
        <p:nvPicPr>
          <p:cNvPr id="62" name="Picture 2" descr="H:\Стенд\лого уну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34" y="2888940"/>
            <a:ext cx="2056938" cy="225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69249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9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9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9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9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2" grpId="0" animBg="1"/>
      <p:bldP spid="319493" grpId="0" animBg="1"/>
      <p:bldP spid="319494" grpId="0" animBg="1"/>
      <p:bldP spid="319495" grpId="0" animBg="1"/>
      <p:bldP spid="319496" grpId="0" animBg="1"/>
      <p:bldP spid="45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764704"/>
            <a:ext cx="2358264" cy="35542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8484" y="4581128"/>
            <a:ext cx="27363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err="1" smtClean="0">
                <a:latin typeface="TimesNewRomanPS-BoldItalicMT"/>
              </a:rPr>
              <a:t>Нордман</a:t>
            </a:r>
            <a:endParaRPr lang="uk-UA" b="1" i="1" dirty="0" smtClean="0">
              <a:latin typeface="TimesNewRomanPS-BoldItalicMT"/>
            </a:endParaRPr>
          </a:p>
          <a:p>
            <a:pPr algn="ctr"/>
            <a:r>
              <a:rPr lang="uk-UA" i="1" dirty="0" smtClean="0">
                <a:latin typeface="TimesNewRomanPS-ItalicMT"/>
              </a:rPr>
              <a:t>Олександр Давидович</a:t>
            </a:r>
            <a:r>
              <a:rPr lang="uk-UA" i="1" dirty="0" smtClean="0">
                <a:latin typeface="Times New Roman" panose="02020603050405020304" pitchFamily="18" charset="0"/>
              </a:rPr>
              <a:t>,</a:t>
            </a:r>
          </a:p>
          <a:p>
            <a:pPr algn="ctr"/>
            <a:r>
              <a:rPr lang="uk-UA" i="1" dirty="0" smtClean="0">
                <a:latin typeface="Times New Roman" panose="02020603050405020304" pitchFamily="18" charset="0"/>
              </a:rPr>
              <a:t>1844–1</a:t>
            </a:r>
            <a:r>
              <a:rPr lang="uk-UA" i="1" dirty="0" smtClean="0">
                <a:latin typeface="TimesNewRomanPS-ItalicMT"/>
              </a:rPr>
              <a:t>848 рр.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11885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2299" y="453313"/>
            <a:ext cx="3920007" cy="2687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980728"/>
            <a:ext cx="457200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Стаціонарний польовий дослід кафедри агрохімії та ґрунтознавства Уманського </a:t>
            </a:r>
            <a:r>
              <a:rPr lang="uk-UA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НУС</a:t>
            </a:r>
            <a:r>
              <a:rPr lang="uk-UA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(1964–2016 рр.) </a:t>
            </a:r>
            <a:r>
              <a:rPr lang="uk-UA" dirty="0">
                <a:solidFill>
                  <a:srgbClr val="000000"/>
                </a:solidFill>
                <a:latin typeface="Palatino Linotype" panose="02040502050505030304" pitchFamily="18" charset="0"/>
              </a:rPr>
              <a:t>–</a:t>
            </a:r>
            <a:r>
              <a:rPr lang="uk-UA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uk-UA" b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«Розробити технологію збереження родючості та раціонального використання ґрунтів Правобережного Лісостепу України, 1964 р.»</a:t>
            </a:r>
            <a:endParaRPr lang="uk-UA" b="1" i="0" dirty="0">
              <a:solidFill>
                <a:srgbClr val="0000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9528" y="3429000"/>
            <a:ext cx="4014700" cy="29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0369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1900" y="872716"/>
            <a:ext cx="5254318" cy="4293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524" y="3176972"/>
            <a:ext cx="307405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Колекційний ботанічний розсадник Уманського </a:t>
            </a:r>
            <a:r>
              <a:rPr lang="uk-UA" dirty="0" err="1" smtClean="0">
                <a:latin typeface="Cambria" panose="02040503050406030204" pitchFamily="18" charset="0"/>
              </a:rPr>
              <a:t>НУС</a:t>
            </a:r>
            <a:r>
              <a:rPr lang="uk-UA" dirty="0" smtClean="0">
                <a:latin typeface="Cambria" panose="02040503050406030204" pitchFamily="18" charset="0"/>
              </a:rPr>
              <a:t> </a:t>
            </a:r>
            <a:endParaRPr lang="uk-UA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9449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972" y="1484784"/>
            <a:ext cx="4491499" cy="35931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2456892"/>
            <a:ext cx="374441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Національне надбання України – науковий об’єкт </a:t>
            </a:r>
            <a:r>
              <a:rPr lang="uk-UA" b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«Унікальна дослідницька </a:t>
            </a:r>
            <a:r>
              <a:rPr lang="uk-UA" b="1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агроекосистема</a:t>
            </a:r>
            <a:r>
              <a:rPr lang="uk-UA" b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яблуневого саду Уманського національного університету садівництва»</a:t>
            </a:r>
            <a:endParaRPr lang="uk-UA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688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3748" y="2744924"/>
            <a:ext cx="5526360" cy="30008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06.01.07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–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плодівництво; </a:t>
            </a:r>
            <a:endParaRPr lang="ru-RU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06.01.15 – первинна обробка продуктів рослинництва;</a:t>
            </a:r>
            <a:endParaRPr lang="ru-RU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03.00.12 – фізіологія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рослин; </a:t>
            </a:r>
            <a:endParaRPr lang="ru-RU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03.00.07 –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мікробіологія; </a:t>
            </a:r>
            <a:endParaRPr lang="ru-RU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06.01.01 – загальне землеробство; </a:t>
            </a:r>
            <a:endParaRPr lang="ru-RU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06.01.05 – селекція і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насінництво; </a:t>
            </a:r>
            <a:endParaRPr lang="ru-RU" dirty="0"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06.01.06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– овочівництво.</a:t>
            </a:r>
            <a:endParaRPr lang="ru-RU" sz="1800" dirty="0">
              <a:effectLst/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3668" y="1736812"/>
            <a:ext cx="676875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В університеті працюють спеціалізовані вчені ради із захисту докторських і кандидатських дисертацій за спеціальностями: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069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592" y="980728"/>
            <a:ext cx="822960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мікробіології і фізіології рослин 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Грицаєнко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З.М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Карпенко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В.П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вивчення біології та технології вирощування плодових культур (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Мельник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О.В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Балабак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А.Ф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вивчення біології і технології вирощування овочевих культур (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Лихацький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В.І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Улянич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О.І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економіки сільського господарства (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Непочатенко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О.О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Уланчук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В.С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Семенда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Д.К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</a:t>
            </a:r>
            <a:b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Нестерчук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Ю.О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Наукова школа удосконалення системи землеробства в Лісостепу України з плодовими та польовими культурами (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Копитко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П.Г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., Єщенко В.О., Бутило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А.П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Наукова школа з агрохімії та ґрунтознавства (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Карасюк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І.М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.,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Господаренко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Г.М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., Недвига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М.В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pPr marL="450850" indent="0">
              <a:buFont typeface="Wingdings" pitchFamily="2" charset="2"/>
              <a:buNone/>
            </a:pP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7644" y="224276"/>
            <a:ext cx="6768752" cy="4580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НАУКОВІ ШКОЛИ УМАНСЬКОГО </a:t>
            </a:r>
            <a:r>
              <a:rPr lang="uk-UA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НУС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070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55576" y="872716"/>
            <a:ext cx="82296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8163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–"/>
              <a:defRPr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17550" indent="-179388" algn="l" rtl="0" fontAlgn="base"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179388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6325" indent="-2730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7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рослинництва і кормовиробництва 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Зінченко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О.І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Терещенко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Ю.Ф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технології зберігання і переробки плодів та овочів (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Найченко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В.М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Осокіна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Н.М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., Токар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А.Ю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Наукова школа з вивчення вдосконалення економічного механізму господарювання в аграрних формуваннях 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Бурик</a:t>
            </a:r>
            <a:r>
              <a:rPr lang="uk-UA" sz="20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 smtClean="0">
                <a:solidFill>
                  <a:schemeClr val="accent5">
                    <a:lumMod val="75000"/>
                  </a:schemeClr>
                </a:solidFill>
              </a:rPr>
              <a:t>А.Ф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Наукова школа з генетики, селекції та насінництва сільськогосподарських культур (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Парій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Ф.М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., Рябовол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Л.О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Наукова школа з лісових культур та </a:t>
            </a:r>
            <a:r>
              <a:rPr lang="uk-UA" sz="2000" dirty="0" err="1">
                <a:solidFill>
                  <a:schemeClr val="accent5">
                    <a:lumMod val="75000"/>
                  </a:schemeClr>
                </a:solidFill>
              </a:rPr>
              <a:t>фітомеліорації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uk-UA" sz="2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Шлапак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В.П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.).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Наукова школа захисту і карантину рослин (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Яновський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Ю.П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., Шевченко 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Ж.П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Наукова школа з вивчення методів удосконалення механізмів менеджменту організацій (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Школьний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000" i="1" dirty="0" err="1">
                <a:solidFill>
                  <a:schemeClr val="accent5">
                    <a:lumMod val="75000"/>
                  </a:schemeClr>
                </a:solidFill>
              </a:rPr>
              <a:t>О.О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pPr marL="450850" indent="0">
              <a:buFont typeface="Wingdings" pitchFamily="2" charset="2"/>
              <a:buNone/>
            </a:pP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7644" y="224276"/>
            <a:ext cx="6768752" cy="4580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НАУКОВІ ШКОЛИ УМАНСЬКОГО </a:t>
            </a:r>
            <a:r>
              <a:rPr lang="uk-UA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НУС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6549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80" t="4800" r="8480" b="3293"/>
          <a:stretch/>
        </p:blipFill>
        <p:spPr>
          <a:xfrm>
            <a:off x="2756791" y="1033410"/>
            <a:ext cx="1080000" cy="164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0" t="5315" r="6205" b="3138"/>
          <a:stretch/>
        </p:blipFill>
        <p:spPr>
          <a:xfrm>
            <a:off x="4056787" y="1086123"/>
            <a:ext cx="1080000" cy="1594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4" t="2966" r="5282" b="4110"/>
          <a:stretch/>
        </p:blipFill>
        <p:spPr>
          <a:xfrm>
            <a:off x="1385474" y="1129085"/>
            <a:ext cx="1080000" cy="1579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7" t="4967" r="5708" b="5703"/>
          <a:stretch/>
        </p:blipFill>
        <p:spPr>
          <a:xfrm>
            <a:off x="5466581" y="1157858"/>
            <a:ext cx="1080000" cy="1537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897" y="4707703"/>
            <a:ext cx="1080000" cy="157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9" t="4257" r="5170" b="4936"/>
          <a:stretch/>
        </p:blipFill>
        <p:spPr>
          <a:xfrm>
            <a:off x="2775755" y="2971053"/>
            <a:ext cx="1080000" cy="1562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3" t="5906" r="9391" b="6979"/>
          <a:stretch/>
        </p:blipFill>
        <p:spPr>
          <a:xfrm>
            <a:off x="1396880" y="2979877"/>
            <a:ext cx="1080000" cy="15541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376" y="1120843"/>
            <a:ext cx="1080000" cy="15595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7" t="6442" r="7368" b="7180"/>
          <a:stretch/>
        </p:blipFill>
        <p:spPr>
          <a:xfrm>
            <a:off x="4128290" y="2954376"/>
            <a:ext cx="1080000" cy="1579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376" y="4655859"/>
            <a:ext cx="1080000" cy="15511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376" y="2959804"/>
            <a:ext cx="1080000" cy="15853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6" t="6442" r="7597" b="5704"/>
          <a:stretch/>
        </p:blipFill>
        <p:spPr>
          <a:xfrm>
            <a:off x="2756791" y="4740528"/>
            <a:ext cx="1080000" cy="15484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67" t="5704" r="9267" b="7180"/>
          <a:stretch/>
        </p:blipFill>
        <p:spPr>
          <a:xfrm>
            <a:off x="4142747" y="4707703"/>
            <a:ext cx="1080000" cy="1517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0" t="6644" r="9504" b="6978"/>
          <a:stretch/>
        </p:blipFill>
        <p:spPr>
          <a:xfrm>
            <a:off x="5480825" y="2954376"/>
            <a:ext cx="1080000" cy="154212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89547" y="4645702"/>
            <a:ext cx="1080000" cy="159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283914" y="430015"/>
            <a:ext cx="6768752" cy="4580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НАГОРОДИ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332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592" y="800708"/>
            <a:ext cx="8229600" cy="1044116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За активну участь у науково-дослідній та навчальній роботі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у 2015 році студентам </a:t>
            </a:r>
            <a:r>
              <a:rPr lang="uk-UA" sz="2000" dirty="0" err="1" smtClean="0">
                <a:solidFill>
                  <a:schemeClr val="accent5">
                    <a:lumMod val="75000"/>
                  </a:schemeClr>
                </a:solidFill>
              </a:rPr>
              <a:t>УНУС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 було призначено шість стипендій Президента України, Стена Форбса та М. Грушевського</a:t>
            </a:r>
            <a:endParaRPr lang="uk-UA" sz="11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t="21460" b="2563"/>
          <a:stretch/>
        </p:blipFill>
        <p:spPr bwMode="auto">
          <a:xfrm>
            <a:off x="467592" y="2060848"/>
            <a:ext cx="4032448" cy="229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t="20915" b="8308"/>
          <a:stretch/>
        </p:blipFill>
        <p:spPr bwMode="auto">
          <a:xfrm>
            <a:off x="4264012" y="4077072"/>
            <a:ext cx="46122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88482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64265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8" t="-126" r="2957" b="34376"/>
          <a:stretch/>
        </p:blipFill>
        <p:spPr>
          <a:xfrm>
            <a:off x="2627783" y="1448780"/>
            <a:ext cx="4363967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5274" y="688050"/>
            <a:ext cx="320435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Cambria" panose="02040503050406030204" pitchFamily="18" charset="0"/>
              </a:rPr>
              <a:t>Перший випуск</a:t>
            </a:r>
            <a:endParaRPr lang="ru-RU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1869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Мои документы\Б Нові документи\Чужая работа\УНУС_2011\2012\Робота\Умань\2\2.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4"/>
          <a:stretch/>
        </p:blipFill>
        <p:spPr bwMode="auto">
          <a:xfrm>
            <a:off x="683568" y="675860"/>
            <a:ext cx="8096250" cy="44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662306"/>
            <a:ext cx="39964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</a:rPr>
              <a:t>Головний корпус (1897 р.)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0923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ументы\Б Нові документи\Чужая работа\Мостовяк\2014\Вересень\Фото\1 - 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7559" y="0"/>
            <a:ext cx="5246441" cy="312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и документы\Б Нові документи\Чужая работа\Мостовяк\2014\Вересень\Фото\1 - 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5" y="2615555"/>
            <a:ext cx="5651239" cy="42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923236"/>
            <a:ext cx="363640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>
                <a:latin typeface="Cambria" panose="02040503050406030204" pitchFamily="18" charset="0"/>
              </a:rPr>
              <a:t>За проектом архітектора </a:t>
            </a:r>
            <a:r>
              <a:rPr lang="uk-UA" sz="1600" dirty="0" err="1">
                <a:latin typeface="Cambria" panose="02040503050406030204" pitchFamily="18" charset="0"/>
              </a:rPr>
              <a:t>Метцеля</a:t>
            </a:r>
            <a:r>
              <a:rPr lang="uk-UA" sz="1600" dirty="0">
                <a:latin typeface="Cambria" panose="02040503050406030204" pitchFamily="18" charset="0"/>
              </a:rPr>
              <a:t> був збудований літній двоповерховий будинок Потоцьких з трьома входами: центральний – з боку Софіївки, два бокових – в </a:t>
            </a:r>
            <a:r>
              <a:rPr lang="uk-UA" sz="1600" dirty="0" smtClean="0">
                <a:latin typeface="Cambria" panose="02040503050406030204" pitchFamily="18" charset="0"/>
              </a:rPr>
              <a:t>оранжереї (1800 р.). </a:t>
            </a:r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5" y="41038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325" y="3645024"/>
            <a:ext cx="3100224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8485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620688"/>
            <a:ext cx="2386425" cy="2971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3825044"/>
            <a:ext cx="273630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/>
              <a:t>Анненков</a:t>
            </a:r>
          </a:p>
          <a:p>
            <a:pPr algn="ctr"/>
            <a:r>
              <a:rPr lang="ru-RU" i="1" dirty="0" err="1"/>
              <a:t>Микола</a:t>
            </a:r>
            <a:r>
              <a:rPr lang="ru-RU" i="1" dirty="0"/>
              <a:t> </a:t>
            </a:r>
            <a:r>
              <a:rPr lang="ru-RU" i="1" dirty="0" err="1"/>
              <a:t>Іванович</a:t>
            </a:r>
            <a:r>
              <a:rPr lang="ru-RU" i="1" dirty="0"/>
              <a:t>,</a:t>
            </a:r>
          </a:p>
          <a:p>
            <a:pPr algn="ctr"/>
            <a:r>
              <a:rPr lang="ru-RU" i="1" dirty="0"/>
              <a:t>1863–1875 </a:t>
            </a:r>
            <a:r>
              <a:rPr lang="ru-RU" i="1" dirty="0" err="1"/>
              <a:t>рр</a:t>
            </a:r>
            <a:r>
              <a:rPr lang="ru-RU" i="1" dirty="0"/>
              <a:t>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8" y="223778"/>
            <a:ext cx="4168140" cy="62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4441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1AFDF-9F7F-4797-A992-5137658B8451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5" name="Picture 2" descr="C:\Users\Сергий\Desktop\Корпус\Оброблені\gerb-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2" y="33910"/>
            <a:ext cx="864000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440" y="3501009"/>
            <a:ext cx="3400167" cy="2382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675432"/>
            <a:ext cx="3399039" cy="2447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63" r="4842" b="3541"/>
          <a:stretch/>
        </p:blipFill>
        <p:spPr>
          <a:xfrm>
            <a:off x="4277741" y="1736812"/>
            <a:ext cx="4362733" cy="30765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90955" y="5236888"/>
            <a:ext cx="27363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/>
              <a:t>Закладання дослідів на практичному полі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5236014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1503</Words>
  <Application>Microsoft Office PowerPoint</Application>
  <PresentationFormat>Экран (4:3)</PresentationFormat>
  <Paragraphs>326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ЕТАПИ СТАНОВЛЕННЯ УМАНСЬКОГО НУС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Факультети Уманського НУС</vt:lpstr>
      <vt:lpstr>Слайд 33</vt:lpstr>
      <vt:lpstr>Слайд 34</vt:lpstr>
      <vt:lpstr>Слайд 35</vt:lpstr>
      <vt:lpstr>Слайд 36</vt:lpstr>
      <vt:lpstr>Слайд 37</vt:lpstr>
      <vt:lpstr>Слайд 38</vt:lpstr>
      <vt:lpstr>Навчальна структура Уманського НУС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Wolf</dc:creator>
  <cp:lastModifiedBy>TEST</cp:lastModifiedBy>
  <cp:revision>173</cp:revision>
  <dcterms:created xsi:type="dcterms:W3CDTF">2010-06-18T09:27:04Z</dcterms:created>
  <dcterms:modified xsi:type="dcterms:W3CDTF">2016-10-08T18:48:45Z</dcterms:modified>
</cp:coreProperties>
</file>